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notesSlides/notesSlide3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41"/>
  </p:notesMasterIdLst>
  <p:sldIdLst>
    <p:sldId id="256" r:id="rId2"/>
    <p:sldId id="295" r:id="rId3"/>
    <p:sldId id="257" r:id="rId4"/>
    <p:sldId id="326" r:id="rId5"/>
    <p:sldId id="258" r:id="rId6"/>
    <p:sldId id="259" r:id="rId7"/>
    <p:sldId id="311" r:id="rId8"/>
    <p:sldId id="260" r:id="rId9"/>
    <p:sldId id="312" r:id="rId10"/>
    <p:sldId id="261" r:id="rId11"/>
    <p:sldId id="313" r:id="rId12"/>
    <p:sldId id="316" r:id="rId13"/>
    <p:sldId id="314" r:id="rId14"/>
    <p:sldId id="262" r:id="rId15"/>
    <p:sldId id="263" r:id="rId16"/>
    <p:sldId id="267" r:id="rId17"/>
    <p:sldId id="268" r:id="rId18"/>
    <p:sldId id="269" r:id="rId19"/>
    <p:sldId id="271" r:id="rId20"/>
    <p:sldId id="273" r:id="rId21"/>
    <p:sldId id="274" r:id="rId22"/>
    <p:sldId id="275" r:id="rId23"/>
    <p:sldId id="276" r:id="rId24"/>
    <p:sldId id="277" r:id="rId25"/>
    <p:sldId id="285" r:id="rId26"/>
    <p:sldId id="293" r:id="rId27"/>
    <p:sldId id="297" r:id="rId28"/>
    <p:sldId id="317" r:id="rId29"/>
    <p:sldId id="320" r:id="rId30"/>
    <p:sldId id="327" r:id="rId31"/>
    <p:sldId id="305" r:id="rId32"/>
    <p:sldId id="307" r:id="rId33"/>
    <p:sldId id="321" r:id="rId34"/>
    <p:sldId id="322" r:id="rId35"/>
    <p:sldId id="308" r:id="rId36"/>
    <p:sldId id="309" r:id="rId37"/>
    <p:sldId id="310" r:id="rId38"/>
    <p:sldId id="323" r:id="rId39"/>
    <p:sldId id="324"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2E38FA"/>
    <a:srgbClr val="C33BA9"/>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008" autoAdjust="0"/>
  </p:normalViewPr>
  <p:slideViewPr>
    <p:cSldViewPr>
      <p:cViewPr varScale="1">
        <p:scale>
          <a:sx n="53" d="100"/>
          <a:sy n="53" d="100"/>
        </p:scale>
        <p:origin x="-696"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3728"/>
    </p:cViewPr>
  </p:sorterViewPr>
  <p:notesViewPr>
    <p:cSldViewPr>
      <p:cViewPr>
        <p:scale>
          <a:sx n="100" d="100"/>
          <a:sy n="100" d="100"/>
        </p:scale>
        <p:origin x="-510" y="90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DFB355B-5E85-4887-943A-5325BB9E03FF}" type="datetimeFigureOut">
              <a:rPr lang="en-US" smtClean="0"/>
              <a:pPr/>
              <a:t>1/7/2012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F84F3D-F0EE-4193-BEE0-F2EEA6B425B3}" type="slidenum">
              <a:rPr lang="en-US" smtClean="0"/>
              <a:pPr/>
              <a:t>‹#›</a:t>
            </a:fld>
            <a:endParaRPr lang="en-US" dirty="0"/>
          </a:p>
        </p:txBody>
      </p:sp>
    </p:spTree>
    <p:extLst>
      <p:ext uri="{BB962C8B-B14F-4D97-AF65-F5344CB8AC3E}">
        <p14:creationId xmlns="" xmlns:p14="http://schemas.microsoft.com/office/powerpoint/2010/main" val="1739975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Autofit/>
          </a:bodyPr>
          <a:lstStyle/>
          <a:p>
            <a:endParaRPr lang="en-US" b="1" i="1" dirty="0" smtClean="0">
              <a:latin typeface="Arial Black" pitchFamily="34" charset="0"/>
            </a:endParaRPr>
          </a:p>
          <a:p>
            <a:r>
              <a:rPr lang="en-US" b="1" i="1" dirty="0" smtClean="0">
                <a:effectLst>
                  <a:outerShdw blurRad="38100" dist="38100" dir="2700000" algn="tl">
                    <a:srgbClr val="000000">
                      <a:alpha val="43137"/>
                    </a:srgbClr>
                  </a:outerShdw>
                </a:effectLst>
                <a:latin typeface="Arial Black" pitchFamily="34" charset="0"/>
              </a:rPr>
              <a:t>OPENING REMARKS</a:t>
            </a:r>
          </a:p>
          <a:p>
            <a:endParaRPr lang="en-US" b="1" i="1" dirty="0" smtClean="0">
              <a:effectLst>
                <a:outerShdw blurRad="38100" dist="38100" dir="2700000" algn="tl">
                  <a:srgbClr val="000000">
                    <a:alpha val="43137"/>
                  </a:srgbClr>
                </a:outerShdw>
              </a:effectLst>
              <a:latin typeface="Arial Black" pitchFamily="34" charset="0"/>
            </a:endParaRPr>
          </a:p>
          <a:p>
            <a:pPr marL="342900" indent="-342900"/>
            <a:r>
              <a:rPr lang="en-US" b="1" dirty="0" smtClean="0">
                <a:effectLst>
                  <a:outerShdw blurRad="38100" dist="38100" dir="2700000" algn="tl">
                    <a:srgbClr val="000000">
                      <a:alpha val="43137"/>
                    </a:srgbClr>
                  </a:outerShdw>
                </a:effectLst>
                <a:latin typeface="Arial Black" pitchFamily="34" charset="0"/>
              </a:rPr>
              <a:t>Good</a:t>
            </a:r>
            <a:r>
              <a:rPr lang="en-US" b="1" baseline="0" dirty="0" smtClean="0">
                <a:effectLst>
                  <a:outerShdw blurRad="38100" dist="38100" dir="2700000" algn="tl">
                    <a:srgbClr val="000000">
                      <a:alpha val="43137"/>
                    </a:srgbClr>
                  </a:outerShdw>
                </a:effectLst>
                <a:latin typeface="Arial Black" pitchFamily="34" charset="0"/>
              </a:rPr>
              <a:t> Morning.  It’s a pleasure …  Since you don’t know me …</a:t>
            </a:r>
          </a:p>
          <a:p>
            <a:endParaRPr lang="en-US" b="1" baseline="0" dirty="0" smtClean="0">
              <a:effectLst>
                <a:outerShdw blurRad="38100" dist="38100" dir="2700000" algn="tl">
                  <a:srgbClr val="000000">
                    <a:alpha val="43137"/>
                  </a:srgbClr>
                </a:outerShdw>
              </a:effectLst>
              <a:latin typeface="Arial Black" pitchFamily="34" charset="0"/>
            </a:endParaRPr>
          </a:p>
          <a:p>
            <a:pPr marL="342900" indent="-342900">
              <a:buFont typeface="+mj-lt"/>
              <a:buAutoNum type="arabicPeriod"/>
            </a:pPr>
            <a:r>
              <a:rPr lang="en-US" b="1" baseline="0" dirty="0" smtClean="0">
                <a:effectLst>
                  <a:outerShdw blurRad="38100" dist="38100" dir="2700000" algn="tl">
                    <a:srgbClr val="000000">
                      <a:alpha val="43137"/>
                    </a:srgbClr>
                  </a:outerShdw>
                </a:effectLst>
                <a:latin typeface="Arial Black" pitchFamily="34" charset="0"/>
              </a:rPr>
              <a:t>I’m a Tulsa native; married, one daughter</a:t>
            </a:r>
            <a:r>
              <a:rPr lang="en-US" b="1" dirty="0" smtClean="0">
                <a:effectLst>
                  <a:outerShdw blurRad="38100" dist="38100" dir="2700000" algn="tl">
                    <a:srgbClr val="000000">
                      <a:alpha val="43137"/>
                    </a:srgbClr>
                  </a:outerShdw>
                </a:effectLst>
                <a:latin typeface="Arial Black" pitchFamily="34" charset="0"/>
              </a:rPr>
              <a:t> w/3 grandchildren; and I like to play golf, fish and read.</a:t>
            </a:r>
            <a:endParaRPr lang="en-US" b="1" baseline="0" dirty="0" smtClean="0">
              <a:effectLst>
                <a:outerShdw blurRad="38100" dist="38100" dir="2700000" algn="tl">
                  <a:srgbClr val="000000">
                    <a:alpha val="43137"/>
                  </a:srgbClr>
                </a:outerShdw>
              </a:effectLst>
              <a:latin typeface="Arial Black" pitchFamily="34" charset="0"/>
            </a:endParaRPr>
          </a:p>
          <a:p>
            <a:pPr marL="342900" indent="-342900">
              <a:buFont typeface="+mj-lt"/>
              <a:buAutoNum type="arabicPeriod"/>
            </a:pPr>
            <a:endParaRPr lang="en-US" b="1" dirty="0" smtClean="0">
              <a:effectLst>
                <a:outerShdw blurRad="38100" dist="38100" dir="2700000" algn="tl">
                  <a:srgbClr val="000000">
                    <a:alpha val="43137"/>
                  </a:srgbClr>
                </a:outerShdw>
              </a:effectLst>
              <a:latin typeface="Arial Black" pitchFamily="34" charset="0"/>
            </a:endParaRPr>
          </a:p>
          <a:p>
            <a:pPr marL="342900" indent="-342900">
              <a:buFont typeface="+mj-lt"/>
              <a:buAutoNum type="arabicPeriod"/>
            </a:pPr>
            <a:r>
              <a:rPr lang="en-US" b="1" dirty="0" smtClean="0">
                <a:effectLst>
                  <a:outerShdw blurRad="38100" dist="38100" dir="2700000" algn="tl">
                    <a:srgbClr val="000000">
                      <a:alpha val="43137"/>
                    </a:srgbClr>
                  </a:outerShdw>
                </a:effectLst>
                <a:latin typeface="Arial Black" pitchFamily="34" charset="0"/>
              </a:rPr>
              <a:t>In our short time together, I’m going to give you a brief introduction to Dietrich </a:t>
            </a:r>
            <a:r>
              <a:rPr lang="en-US" b="1" dirty="0" err="1" smtClean="0">
                <a:effectLst>
                  <a:outerShdw blurRad="38100" dist="38100" dir="2700000" algn="tl">
                    <a:srgbClr val="000000">
                      <a:alpha val="43137"/>
                    </a:srgbClr>
                  </a:outerShdw>
                </a:effectLst>
                <a:latin typeface="Arial Black" pitchFamily="34" charset="0"/>
              </a:rPr>
              <a:t>Bonhoeffer</a:t>
            </a:r>
            <a:r>
              <a:rPr lang="en-US" b="1" dirty="0" smtClean="0">
                <a:effectLst>
                  <a:outerShdw blurRad="38100" dist="38100" dir="2700000" algn="tl">
                    <a:srgbClr val="000000">
                      <a:alpha val="43137"/>
                    </a:srgbClr>
                  </a:outerShdw>
                </a:effectLst>
                <a:latin typeface="Arial Black" pitchFamily="34" charset="0"/>
              </a:rPr>
              <a:t> …  Mouzon references … Sue Venable request … Pilgrimage lessons …</a:t>
            </a:r>
          </a:p>
          <a:p>
            <a:pPr marL="342900" indent="-342900">
              <a:buFont typeface="+mj-lt"/>
              <a:buAutoNum type="arabicPeriod"/>
            </a:pPr>
            <a:endParaRPr lang="en-US" b="1" baseline="0" dirty="0" smtClean="0">
              <a:effectLst>
                <a:outerShdw blurRad="38100" dist="38100" dir="2700000" algn="tl">
                  <a:srgbClr val="000000">
                    <a:alpha val="43137"/>
                  </a:srgbClr>
                </a:outerShdw>
              </a:effectLst>
              <a:latin typeface="Arial Black" pitchFamily="34" charset="0"/>
            </a:endParaRPr>
          </a:p>
          <a:p>
            <a:pPr marL="342900" indent="-342900">
              <a:buFont typeface="+mj-lt"/>
              <a:buAutoNum type="arabicPeriod"/>
            </a:pPr>
            <a:r>
              <a:rPr lang="en-US" b="1" dirty="0" smtClean="0">
                <a:effectLst>
                  <a:outerShdw blurRad="38100" dist="38100" dir="2700000" algn="tl">
                    <a:srgbClr val="000000">
                      <a:alpha val="43137"/>
                    </a:srgbClr>
                  </a:outerShdw>
                </a:effectLst>
                <a:latin typeface="Arial Black" pitchFamily="34" charset="0"/>
              </a:rPr>
              <a:t>My plan is to show you a slide &amp; make a few comments.  I’ll try to finish the slides and give you time if you have Qs, but feel free offer Questions or Comments as we go.</a:t>
            </a:r>
          </a:p>
          <a:p>
            <a:pPr marL="342900" indent="-342900">
              <a:buFont typeface="+mj-lt"/>
              <a:buAutoNum type="arabicPeriod"/>
            </a:pPr>
            <a:endParaRPr lang="en-US" b="1" baseline="0" dirty="0" smtClean="0">
              <a:effectLst>
                <a:outerShdw blurRad="38100" dist="38100" dir="2700000" algn="tl">
                  <a:srgbClr val="000000">
                    <a:alpha val="43137"/>
                  </a:srgbClr>
                </a:outerShdw>
              </a:effectLst>
              <a:latin typeface="Arial Black" pitchFamily="34" charset="0"/>
            </a:endParaRPr>
          </a:p>
          <a:p>
            <a:pPr marL="342900" indent="-342900">
              <a:buFont typeface="+mj-lt"/>
              <a:buAutoNum type="arabicPeriod"/>
            </a:pPr>
            <a:r>
              <a:rPr lang="en-US" b="1" dirty="0" smtClean="0">
                <a:effectLst>
                  <a:outerShdw blurRad="38100" dist="38100" dir="2700000" algn="tl">
                    <a:srgbClr val="000000">
                      <a:alpha val="43137"/>
                    </a:srgbClr>
                  </a:outerShdw>
                </a:effectLst>
                <a:latin typeface="Arial Black" pitchFamily="34" charset="0"/>
              </a:rPr>
              <a:t>Finally, I’m leaving out a lot by necessity.  When we’re through I hope you have a better sense of this man who is so often quoted by Mouzon.  Trust me, some of my slides will let Dietrich speak for himself but in most I’m just sharing bio information.</a:t>
            </a:r>
            <a:endParaRPr lang="en-US" b="1" baseline="0" dirty="0" smtClean="0">
              <a:effectLst>
                <a:outerShdw blurRad="38100" dist="38100" dir="2700000" algn="tl">
                  <a:srgbClr val="000000">
                    <a:alpha val="43137"/>
                  </a:srgbClr>
                </a:outerShdw>
              </a:effectLst>
              <a:latin typeface="Arial Black" pitchFamily="34" charset="0"/>
            </a:endParaRPr>
          </a:p>
        </p:txBody>
      </p:sp>
      <p:sp>
        <p:nvSpPr>
          <p:cNvPr id="4" name="Slide Number Placeholder 3"/>
          <p:cNvSpPr>
            <a:spLocks noGrp="1"/>
          </p:cNvSpPr>
          <p:nvPr>
            <p:ph type="sldNum" sz="quarter" idx="10"/>
          </p:nvPr>
        </p:nvSpPr>
        <p:spPr/>
        <p:txBody>
          <a:bodyPr/>
          <a:lstStyle/>
          <a:p>
            <a:fld id="{42F84F3D-F0EE-4193-BEE0-F2EEA6B425B3}"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endParaRPr lang="en-US" sz="1400" b="1" i="0" dirty="0" smtClean="0">
              <a:latin typeface="Arial Unicode MS" pitchFamily="34" charset="-128"/>
              <a:ea typeface="Arial Unicode MS" pitchFamily="34" charset="-128"/>
              <a:cs typeface="Arial Unicode MS" pitchFamily="34" charset="-128"/>
            </a:endParaRPr>
          </a:p>
          <a:p>
            <a:r>
              <a:rPr lang="en-US" sz="1400" b="1" i="0" dirty="0" smtClean="0">
                <a:latin typeface="Arial Unicode MS" pitchFamily="34" charset="-128"/>
                <a:ea typeface="Arial Unicode MS" pitchFamily="34" charset="-128"/>
                <a:cs typeface="Arial Unicode MS" pitchFamily="34" charset="-128"/>
              </a:rPr>
              <a:t>My </a:t>
            </a:r>
            <a:r>
              <a:rPr lang="en-US" sz="1400" b="1" i="0" baseline="0" dirty="0" smtClean="0">
                <a:latin typeface="Arial Unicode MS" pitchFamily="34" charset="-128"/>
                <a:ea typeface="Arial Unicode MS" pitchFamily="34" charset="-128"/>
                <a:cs typeface="Arial Unicode MS" pitchFamily="34" charset="-128"/>
              </a:rPr>
              <a:t>information comes from:</a:t>
            </a:r>
          </a:p>
          <a:p>
            <a:endParaRPr lang="en-US" sz="1400" b="1" dirty="0" smtClean="0">
              <a:latin typeface="Arial Unicode MS" pitchFamily="34" charset="-128"/>
              <a:ea typeface="Arial Unicode MS" pitchFamily="34" charset="-128"/>
              <a:cs typeface="Arial Unicode MS" pitchFamily="34" charset="-128"/>
            </a:endParaRPr>
          </a:p>
          <a:p>
            <a:pPr marL="342900" indent="-342900">
              <a:buFont typeface="+mj-lt"/>
              <a:buAutoNum type="arabicPeriod"/>
            </a:pPr>
            <a:r>
              <a:rPr lang="en-US" sz="1400" b="1" i="0" baseline="0" dirty="0" smtClean="0">
                <a:latin typeface="Arial Unicode MS" pitchFamily="34" charset="-128"/>
                <a:ea typeface="Arial Unicode MS" pitchFamily="34" charset="-128"/>
                <a:cs typeface="Arial Unicode MS" pitchFamily="34" charset="-128"/>
              </a:rPr>
              <a:t>many  references on the internet</a:t>
            </a:r>
          </a:p>
          <a:p>
            <a:pPr marL="342900" indent="-342900">
              <a:buFont typeface="+mj-lt"/>
              <a:buAutoNum type="arabicPeriod"/>
            </a:pPr>
            <a:endParaRPr lang="en-US" sz="1400" b="1" dirty="0" smtClean="0">
              <a:latin typeface="Arial Unicode MS" pitchFamily="34" charset="-128"/>
              <a:ea typeface="Arial Unicode MS" pitchFamily="34" charset="-128"/>
              <a:cs typeface="Arial Unicode MS" pitchFamily="34" charset="-128"/>
            </a:endParaRPr>
          </a:p>
          <a:p>
            <a:pPr marL="342900" indent="-342900">
              <a:buFont typeface="+mj-lt"/>
              <a:buAutoNum type="arabicPeriod"/>
            </a:pPr>
            <a:r>
              <a:rPr lang="en-US" sz="1400" b="1" i="0" baseline="0" dirty="0" smtClean="0">
                <a:latin typeface="Arial Unicode MS" pitchFamily="34" charset="-128"/>
                <a:ea typeface="Arial Unicode MS" pitchFamily="34" charset="-128"/>
                <a:cs typeface="Arial Unicode MS" pitchFamily="34" charset="-128"/>
              </a:rPr>
              <a:t>Dietrich’s writings,</a:t>
            </a:r>
          </a:p>
          <a:p>
            <a:pPr marL="342900" indent="-342900">
              <a:buFont typeface="+mj-lt"/>
              <a:buAutoNum type="arabicPeriod"/>
            </a:pPr>
            <a:endParaRPr lang="en-US" sz="1400" b="1" dirty="0" smtClean="0">
              <a:latin typeface="Arial Unicode MS" pitchFamily="34" charset="-128"/>
              <a:ea typeface="Arial Unicode MS" pitchFamily="34" charset="-128"/>
              <a:cs typeface="Arial Unicode MS" pitchFamily="34" charset="-128"/>
            </a:endParaRPr>
          </a:p>
          <a:p>
            <a:pPr marL="342900" indent="-342900">
              <a:buFont typeface="+mj-lt"/>
              <a:buAutoNum type="arabicPeriod"/>
            </a:pPr>
            <a:r>
              <a:rPr lang="en-US" sz="1400" b="1" i="1" baseline="0" dirty="0" smtClean="0">
                <a:latin typeface="Arial Unicode MS" pitchFamily="34" charset="-128"/>
                <a:ea typeface="Arial Unicode MS" pitchFamily="34" charset="-128"/>
                <a:cs typeface="Arial Unicode MS" pitchFamily="34" charset="-128"/>
              </a:rPr>
              <a:t>PASTOR, PROPHET, MARTYR,</a:t>
            </a:r>
            <a:r>
              <a:rPr lang="en-US" sz="1400" b="1" i="1" dirty="0" smtClean="0">
                <a:latin typeface="Arial Unicode MS" pitchFamily="34" charset="-128"/>
                <a:ea typeface="Arial Unicode MS" pitchFamily="34" charset="-128"/>
                <a:cs typeface="Arial Unicode MS" pitchFamily="34" charset="-128"/>
              </a:rPr>
              <a:t> SPY  </a:t>
            </a:r>
            <a:r>
              <a:rPr lang="en-US" sz="1400" b="1" dirty="0" smtClean="0">
                <a:latin typeface="Arial Unicode MS" pitchFamily="34" charset="-128"/>
                <a:ea typeface="Arial Unicode MS" pitchFamily="34" charset="-128"/>
                <a:cs typeface="Arial Unicode MS" pitchFamily="34" charset="-128"/>
              </a:rPr>
              <a:t>by Eric Metaxas</a:t>
            </a:r>
          </a:p>
          <a:p>
            <a:pPr marL="342900" indent="-342900">
              <a:buFont typeface="+mj-lt"/>
              <a:buAutoNum type="arabicPeriod"/>
            </a:pPr>
            <a:endParaRPr lang="en-US" sz="1400" b="1" i="1" baseline="0" dirty="0" smtClean="0">
              <a:latin typeface="Arial Unicode MS" pitchFamily="34" charset="-128"/>
              <a:ea typeface="Arial Unicode MS" pitchFamily="34" charset="-128"/>
              <a:cs typeface="Arial Unicode MS" pitchFamily="34" charset="-128"/>
            </a:endParaRPr>
          </a:p>
          <a:p>
            <a:r>
              <a:rPr lang="en-US" sz="1400" b="1" i="1" dirty="0" smtClean="0">
                <a:latin typeface="Arial Unicode MS" pitchFamily="34" charset="-128"/>
                <a:ea typeface="Arial Unicode MS" pitchFamily="34" charset="-128"/>
                <a:cs typeface="Arial Unicode MS" pitchFamily="34" charset="-128"/>
              </a:rPr>
              <a:t>BTW,  </a:t>
            </a:r>
            <a:r>
              <a:rPr lang="en-US" sz="1400" b="1" i="0" baseline="0" dirty="0" smtClean="0">
                <a:latin typeface="Arial Unicode MS" pitchFamily="34" charset="-128"/>
                <a:ea typeface="Arial Unicode MS" pitchFamily="34" charset="-128"/>
                <a:cs typeface="Arial Unicode MS" pitchFamily="34" charset="-128"/>
              </a:rPr>
              <a:t>I think this is a wonderful biography, a riveting book</a:t>
            </a:r>
            <a:r>
              <a:rPr lang="en-US" sz="1400" b="1" i="0" dirty="0" smtClean="0">
                <a:latin typeface="Arial Unicode MS" pitchFamily="34" charset="-128"/>
                <a:ea typeface="Arial Unicode MS" pitchFamily="34" charset="-128"/>
                <a:cs typeface="Arial Unicode MS" pitchFamily="34" charset="-128"/>
              </a:rPr>
              <a:t> and I recommend it.</a:t>
            </a:r>
            <a:endParaRPr lang="en-US" sz="1400" b="1" i="0" dirty="0">
              <a:latin typeface="Arial Unicode MS" pitchFamily="34" charset="-128"/>
              <a:ea typeface="Arial Unicode MS" pitchFamily="34" charset="-128"/>
              <a:cs typeface="Arial Unicode MS" pitchFamily="34" charset="-128"/>
            </a:endParaRPr>
          </a:p>
        </p:txBody>
      </p:sp>
      <p:sp>
        <p:nvSpPr>
          <p:cNvPr id="4" name="Slide Number Placeholder 3"/>
          <p:cNvSpPr>
            <a:spLocks noGrp="1"/>
          </p:cNvSpPr>
          <p:nvPr>
            <p:ph type="sldNum" sz="quarter" idx="10"/>
          </p:nvPr>
        </p:nvSpPr>
        <p:spPr/>
        <p:txBody>
          <a:bodyPr/>
          <a:lstStyle/>
          <a:p>
            <a:fld id="{42F84F3D-F0EE-4193-BEE0-F2EEA6B425B3}"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dirty="0" smtClean="0"/>
          </a:p>
          <a:p>
            <a:r>
              <a:rPr lang="en-US" b="1" dirty="0" smtClean="0">
                <a:latin typeface="Arial Unicode MS" pitchFamily="34" charset="-128"/>
                <a:ea typeface="Arial Unicode MS" pitchFamily="34" charset="-128"/>
                <a:cs typeface="Arial Unicode MS" pitchFamily="34" charset="-128"/>
              </a:rPr>
              <a:t>DO ANY OF YOU SPEAK GERMAN?</a:t>
            </a:r>
          </a:p>
          <a:p>
            <a:endParaRPr lang="en-US" b="1" baseline="0" dirty="0" smtClean="0">
              <a:latin typeface="Arial Unicode MS" pitchFamily="34" charset="-128"/>
              <a:ea typeface="Arial Unicode MS" pitchFamily="34" charset="-128"/>
              <a:cs typeface="Arial Unicode MS" pitchFamily="34" charset="-128"/>
            </a:endParaRPr>
          </a:p>
          <a:p>
            <a:r>
              <a:rPr lang="en-US" b="1" dirty="0" smtClean="0">
                <a:latin typeface="Arial Unicode MS" pitchFamily="34" charset="-128"/>
                <a:ea typeface="Arial Unicode MS" pitchFamily="34" charset="-128"/>
                <a:cs typeface="Arial Unicode MS" pitchFamily="34" charset="-128"/>
              </a:rPr>
              <a:t>I can’t speak  </a:t>
            </a:r>
            <a:r>
              <a:rPr lang="en-US" b="1" u="sng" dirty="0" smtClean="0">
                <a:latin typeface="Arial Unicode MS" pitchFamily="34" charset="-128"/>
                <a:ea typeface="Arial Unicode MS" pitchFamily="34" charset="-128"/>
                <a:cs typeface="Arial Unicode MS" pitchFamily="34" charset="-128"/>
              </a:rPr>
              <a:t>or</a:t>
            </a:r>
            <a:r>
              <a:rPr lang="en-US" b="1" dirty="0" smtClean="0">
                <a:latin typeface="Arial Unicode MS" pitchFamily="34" charset="-128"/>
                <a:ea typeface="Arial Unicode MS" pitchFamily="34" charset="-128"/>
                <a:cs typeface="Arial Unicode MS" pitchFamily="34" charset="-128"/>
              </a:rPr>
              <a:t>  pronounce it </a:t>
            </a:r>
            <a:endParaRPr lang="en-US" b="1" baseline="0" dirty="0" smtClean="0">
              <a:latin typeface="Arial Unicode MS" pitchFamily="34" charset="-128"/>
              <a:ea typeface="Arial Unicode MS" pitchFamily="34" charset="-128"/>
              <a:cs typeface="Arial Unicode MS" pitchFamily="34" charset="-128"/>
            </a:endParaRPr>
          </a:p>
          <a:p>
            <a:endParaRPr lang="en-US" b="1" baseline="0" dirty="0" smtClean="0">
              <a:latin typeface="Arial Unicode MS" pitchFamily="34" charset="-128"/>
              <a:ea typeface="Arial Unicode MS" pitchFamily="34" charset="-128"/>
              <a:cs typeface="Arial Unicode MS" pitchFamily="34" charset="-128"/>
            </a:endParaRPr>
          </a:p>
          <a:p>
            <a:r>
              <a:rPr lang="en-US" b="1" baseline="0" dirty="0" smtClean="0">
                <a:latin typeface="Arial Unicode MS" pitchFamily="34" charset="-128"/>
                <a:ea typeface="Arial Unicode MS" pitchFamily="34" charset="-128"/>
                <a:cs typeface="Arial Unicode MS" pitchFamily="34" charset="-128"/>
              </a:rPr>
              <a:t>As to Dietrich’s family</a:t>
            </a:r>
            <a:r>
              <a:rPr lang="en-US" b="1" dirty="0" smtClean="0">
                <a:latin typeface="Arial Unicode MS" pitchFamily="34" charset="-128"/>
                <a:ea typeface="Arial Unicode MS" pitchFamily="34" charset="-128"/>
                <a:cs typeface="Arial Unicode MS" pitchFamily="34" charset="-128"/>
              </a:rPr>
              <a:t> name:</a:t>
            </a:r>
            <a:endParaRPr lang="en-US" b="1" baseline="0" dirty="0" smtClean="0">
              <a:latin typeface="Arial Unicode MS" pitchFamily="34" charset="-128"/>
              <a:ea typeface="Arial Unicode MS" pitchFamily="34" charset="-128"/>
              <a:cs typeface="Arial Unicode MS" pitchFamily="34" charset="-128"/>
            </a:endParaRPr>
          </a:p>
          <a:p>
            <a:endParaRPr lang="en-US" b="1" baseline="0" dirty="0" smtClean="0">
              <a:latin typeface="Arial Unicode MS" pitchFamily="34" charset="-128"/>
              <a:ea typeface="Arial Unicode MS" pitchFamily="34" charset="-128"/>
              <a:cs typeface="Arial Unicode MS" pitchFamily="34" charset="-128"/>
            </a:endParaRPr>
          </a:p>
          <a:p>
            <a:r>
              <a:rPr lang="en-US" b="1" baseline="0" dirty="0" smtClean="0">
                <a:latin typeface="Arial Unicode MS" pitchFamily="34" charset="-128"/>
                <a:ea typeface="Arial Unicode MS" pitchFamily="34" charset="-128"/>
                <a:cs typeface="Arial Unicode MS" pitchFamily="34" charset="-128"/>
              </a:rPr>
              <a:t>I’ve heard  BON’ hoffer	AND     BON’ hoofer</a:t>
            </a:r>
          </a:p>
          <a:p>
            <a:endParaRPr lang="en-US" b="1" baseline="0" dirty="0" smtClean="0">
              <a:latin typeface="Arial Unicode MS" pitchFamily="34" charset="-128"/>
              <a:ea typeface="Arial Unicode MS" pitchFamily="34" charset="-128"/>
              <a:cs typeface="Arial Unicode MS" pitchFamily="34" charset="-128"/>
            </a:endParaRPr>
          </a:p>
          <a:p>
            <a:r>
              <a:rPr lang="en-US" b="1" baseline="0" dirty="0" smtClean="0">
                <a:latin typeface="Arial Unicode MS" pitchFamily="34" charset="-128"/>
                <a:ea typeface="Arial Unicode MS" pitchFamily="34" charset="-128"/>
                <a:cs typeface="Arial Unicode MS" pitchFamily="34" charset="-128"/>
              </a:rPr>
              <a:t>We’ve the former from th</a:t>
            </a:r>
            <a:r>
              <a:rPr lang="en-US" b="1" dirty="0" smtClean="0">
                <a:latin typeface="Arial Unicode MS" pitchFamily="34" charset="-128"/>
                <a:ea typeface="Arial Unicode MS" pitchFamily="34" charset="-128"/>
                <a:cs typeface="Arial Unicode MS" pitchFamily="34" charset="-128"/>
              </a:rPr>
              <a:t>e pulpit, and in the AUDIBLE BOOKS version of Metaxas’ book </a:t>
            </a:r>
            <a:r>
              <a:rPr lang="en-US" b="1" baseline="0" dirty="0" smtClean="0">
                <a:latin typeface="Arial Unicode MS" pitchFamily="34" charset="-128"/>
                <a:ea typeface="Arial Unicode MS" pitchFamily="34" charset="-128"/>
                <a:cs typeface="Arial Unicode MS" pitchFamily="34" charset="-128"/>
              </a:rPr>
              <a:t> it was  BON’ hoofer.</a:t>
            </a:r>
          </a:p>
          <a:p>
            <a:endParaRPr lang="en-US" b="1" baseline="0" dirty="0" smtClean="0">
              <a:latin typeface="Arial Unicode MS" pitchFamily="34" charset="-128"/>
              <a:ea typeface="Arial Unicode MS" pitchFamily="34" charset="-128"/>
              <a:cs typeface="Arial Unicode MS" pitchFamily="34" charset="-128"/>
            </a:endParaRPr>
          </a:p>
          <a:p>
            <a:r>
              <a:rPr lang="en-US" b="1" baseline="0" dirty="0" smtClean="0">
                <a:latin typeface="Arial Unicode MS" pitchFamily="34" charset="-128"/>
                <a:ea typeface="Arial Unicode MS" pitchFamily="34" charset="-128"/>
                <a:cs typeface="Arial Unicode MS" pitchFamily="34" charset="-128"/>
              </a:rPr>
              <a:t>And most recently, Mouzon has leaned towards the BON’ hoofer.</a:t>
            </a:r>
          </a:p>
          <a:p>
            <a:endParaRPr lang="en-US" b="1" dirty="0">
              <a:latin typeface="Arial Unicode MS" pitchFamily="34" charset="-128"/>
              <a:ea typeface="Arial Unicode MS" pitchFamily="34" charset="-128"/>
              <a:cs typeface="Arial Unicode MS" pitchFamily="34" charset="-128"/>
            </a:endParaRPr>
          </a:p>
        </p:txBody>
      </p:sp>
      <p:sp>
        <p:nvSpPr>
          <p:cNvPr id="4" name="Slide Number Placeholder 3"/>
          <p:cNvSpPr>
            <a:spLocks noGrp="1"/>
          </p:cNvSpPr>
          <p:nvPr>
            <p:ph type="sldNum" sz="quarter" idx="10"/>
          </p:nvPr>
        </p:nvSpPr>
        <p:spPr/>
        <p:txBody>
          <a:bodyPr/>
          <a:lstStyle/>
          <a:p>
            <a:fld id="{42F84F3D-F0EE-4193-BEE0-F2EEA6B425B3}"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endParaRPr lang="en-US" sz="1400" b="1" dirty="0" smtClean="0">
              <a:latin typeface="Arial Unicode MS" pitchFamily="34" charset="-128"/>
              <a:ea typeface="Arial Unicode MS" pitchFamily="34" charset="-128"/>
              <a:cs typeface="Arial Unicode MS" pitchFamily="34" charset="-128"/>
            </a:endParaRPr>
          </a:p>
          <a:p>
            <a:endParaRPr lang="en-US" sz="1400" b="1" dirty="0" smtClean="0">
              <a:latin typeface="Arial Unicode MS" pitchFamily="34" charset="-128"/>
              <a:ea typeface="Arial Unicode MS" pitchFamily="34" charset="-128"/>
              <a:cs typeface="Arial Unicode MS" pitchFamily="34" charset="-128"/>
            </a:endParaRPr>
          </a:p>
          <a:p>
            <a:r>
              <a:rPr lang="en-US" sz="1400" b="1" dirty="0" smtClean="0">
                <a:latin typeface="Arial Unicode MS" pitchFamily="34" charset="-128"/>
                <a:ea typeface="Arial Unicode MS" pitchFamily="34" charset="-128"/>
                <a:cs typeface="Arial Unicode MS" pitchFamily="34" charset="-128"/>
              </a:rPr>
              <a:t>This is the ONLY graphic I found and it’s on the façade of a public building in Schwabisch Hall, Germany.</a:t>
            </a:r>
          </a:p>
          <a:p>
            <a:r>
              <a:rPr lang="en-US" sz="1200" b="1" dirty="0" smtClean="0">
                <a:solidFill>
                  <a:schemeClr val="bg1"/>
                </a:solidFill>
                <a:latin typeface="Arial Unicode MS" pitchFamily="34" charset="-128"/>
                <a:ea typeface="Arial Unicode MS" pitchFamily="34" charset="-128"/>
                <a:cs typeface="Arial Unicode MS" pitchFamily="34" charset="-128"/>
              </a:rPr>
              <a:t>Kathy would probably confirm how much I looked on the internet for the family crest.</a:t>
            </a:r>
          </a:p>
          <a:p>
            <a:endParaRPr lang="en-US" sz="1200" b="1" dirty="0" smtClean="0">
              <a:solidFill>
                <a:schemeClr val="bg1"/>
              </a:solidFill>
              <a:latin typeface="Arial Unicode MS" pitchFamily="34" charset="-128"/>
              <a:ea typeface="Arial Unicode MS" pitchFamily="34" charset="-128"/>
              <a:cs typeface="Arial Unicode MS" pitchFamily="34" charset="-128"/>
            </a:endParaRPr>
          </a:p>
          <a:p>
            <a:endParaRPr lang="en-US" sz="1200" b="1" dirty="0" smtClean="0">
              <a:solidFill>
                <a:schemeClr val="bg1"/>
              </a:solidFill>
              <a:latin typeface="Arial Unicode MS" pitchFamily="34" charset="-128"/>
              <a:ea typeface="Arial Unicode MS" pitchFamily="34" charset="-128"/>
              <a:cs typeface="Arial Unicode MS" pitchFamily="34" charset="-128"/>
            </a:endParaRPr>
          </a:p>
          <a:p>
            <a:r>
              <a:rPr lang="en-US" sz="1200" b="1" dirty="0" smtClean="0">
                <a:solidFill>
                  <a:schemeClr val="bg1"/>
                </a:solidFill>
                <a:latin typeface="Arial Unicode MS" pitchFamily="34" charset="-128"/>
                <a:ea typeface="Arial Unicode MS" pitchFamily="34" charset="-128"/>
                <a:cs typeface="Arial Unicode MS" pitchFamily="34" charset="-128"/>
              </a:rPr>
              <a:t>I didn’t think it would be so tough but the ONLY visual I’ve found is </a:t>
            </a:r>
            <a:r>
              <a:rPr lang="en-US" sz="1200" b="1" dirty="0" err="1" smtClean="0">
                <a:solidFill>
                  <a:schemeClr val="bg1"/>
                </a:solidFill>
                <a:latin typeface="Arial Unicode MS" pitchFamily="34" charset="-128"/>
                <a:ea typeface="Arial Unicode MS" pitchFamily="34" charset="-128"/>
                <a:cs typeface="Arial Unicode MS" pitchFamily="34" charset="-128"/>
              </a:rPr>
              <a:t>fr</a:t>
            </a:r>
            <a:endParaRPr lang="en-US" dirty="0"/>
          </a:p>
        </p:txBody>
      </p:sp>
      <p:sp>
        <p:nvSpPr>
          <p:cNvPr id="4" name="Slide Number Placeholder 3"/>
          <p:cNvSpPr>
            <a:spLocks noGrp="1"/>
          </p:cNvSpPr>
          <p:nvPr>
            <p:ph type="sldNum" sz="quarter" idx="10"/>
          </p:nvPr>
        </p:nvSpPr>
        <p:spPr/>
        <p:txBody>
          <a:bodyPr/>
          <a:lstStyle/>
          <a:p>
            <a:fld id="{42F84F3D-F0EE-4193-BEE0-F2EEA6B425B3}"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baseline="0" dirty="0" smtClean="0"/>
          </a:p>
          <a:p>
            <a:r>
              <a:rPr lang="en-US" b="1" baseline="0" dirty="0" smtClean="0"/>
              <a:t>Dr. </a:t>
            </a:r>
            <a:r>
              <a:rPr lang="en-US" b="1" dirty="0" err="1" smtClean="0"/>
              <a:t>Bon</a:t>
            </a:r>
            <a:r>
              <a:rPr lang="en-US" b="1" i="1" dirty="0" err="1" smtClean="0"/>
              <a:t>hoeffer</a:t>
            </a:r>
            <a:r>
              <a:rPr lang="en-US" b="1" dirty="0" smtClean="0"/>
              <a:t>  was </a:t>
            </a:r>
            <a:r>
              <a:rPr lang="en-US" b="1" i="1" dirty="0" smtClean="0"/>
              <a:t>not</a:t>
            </a:r>
            <a:r>
              <a:rPr lang="en-US" b="1" dirty="0" smtClean="0"/>
              <a:t> a supporter of Freud  ...  He preferred more </a:t>
            </a:r>
            <a:r>
              <a:rPr lang="en-US" b="1" i="1" dirty="0" smtClean="0"/>
              <a:t>tangible </a:t>
            </a:r>
            <a:r>
              <a:rPr lang="en-US" b="1" i="0" dirty="0" smtClean="0"/>
              <a:t>things</a:t>
            </a:r>
            <a:r>
              <a:rPr lang="en-US" b="1" i="0" baseline="0" dirty="0" smtClean="0"/>
              <a:t> as the basis for his science.</a:t>
            </a:r>
          </a:p>
          <a:p>
            <a:endParaRPr lang="en-US" b="1" i="0" baseline="0" dirty="0" smtClean="0"/>
          </a:p>
          <a:p>
            <a:r>
              <a:rPr lang="en-US" b="1" i="0" baseline="0" dirty="0" smtClean="0"/>
              <a:t>By all accounts they were wonderful, loving parents who raised their 8 children in an educated, cultured household.</a:t>
            </a:r>
            <a:endParaRPr lang="en-US" b="1" dirty="0"/>
          </a:p>
        </p:txBody>
      </p:sp>
      <p:sp>
        <p:nvSpPr>
          <p:cNvPr id="4" name="Slide Number Placeholder 3"/>
          <p:cNvSpPr>
            <a:spLocks noGrp="1"/>
          </p:cNvSpPr>
          <p:nvPr>
            <p:ph type="sldNum" sz="quarter" idx="10"/>
          </p:nvPr>
        </p:nvSpPr>
        <p:spPr/>
        <p:txBody>
          <a:bodyPr/>
          <a:lstStyle/>
          <a:p>
            <a:fld id="{42F84F3D-F0EE-4193-BEE0-F2EEA6B425B3}"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400" b="1" dirty="0">
              <a:latin typeface="Arial Unicode MS" pitchFamily="34" charset="-128"/>
              <a:ea typeface="Arial Unicode MS" pitchFamily="34" charset="-128"/>
              <a:cs typeface="Arial Unicode MS" pitchFamily="34" charset="-128"/>
            </a:endParaRPr>
          </a:p>
        </p:txBody>
      </p:sp>
      <p:sp>
        <p:nvSpPr>
          <p:cNvPr id="4" name="Slide Number Placeholder 3"/>
          <p:cNvSpPr>
            <a:spLocks noGrp="1"/>
          </p:cNvSpPr>
          <p:nvPr>
            <p:ph type="sldNum" sz="quarter" idx="10"/>
          </p:nvPr>
        </p:nvSpPr>
        <p:spPr/>
        <p:txBody>
          <a:bodyPr/>
          <a:lstStyle/>
          <a:p>
            <a:fld id="{42F84F3D-F0EE-4193-BEE0-F2EEA6B425B3}"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b="1" dirty="0" smtClean="0"/>
              <a:t>Dietrich’s parents about two years after their marriage.</a:t>
            </a:r>
            <a:endParaRPr lang="en-US" b="1" dirty="0"/>
          </a:p>
        </p:txBody>
      </p:sp>
      <p:sp>
        <p:nvSpPr>
          <p:cNvPr id="4" name="Slide Number Placeholder 3"/>
          <p:cNvSpPr>
            <a:spLocks noGrp="1"/>
          </p:cNvSpPr>
          <p:nvPr>
            <p:ph type="sldNum" sz="quarter" idx="10"/>
          </p:nvPr>
        </p:nvSpPr>
        <p:spPr/>
        <p:txBody>
          <a:bodyPr/>
          <a:lstStyle/>
          <a:p>
            <a:fld id="{42F84F3D-F0EE-4193-BEE0-F2EEA6B425B3}"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400" b="1" dirty="0" smtClean="0">
              <a:latin typeface="Arial Unicode MS" pitchFamily="34" charset="-128"/>
              <a:ea typeface="Arial Unicode MS" pitchFamily="34" charset="-128"/>
              <a:cs typeface="Arial Unicode MS" pitchFamily="34" charset="-128"/>
            </a:endParaRPr>
          </a:p>
          <a:p>
            <a:r>
              <a:rPr lang="en-US" sz="1400" b="1" dirty="0" smtClean="0">
                <a:latin typeface="Arial Unicode MS" pitchFamily="34" charset="-128"/>
                <a:ea typeface="Arial Unicode MS" pitchFamily="34" charset="-128"/>
                <a:cs typeface="Arial Unicode MS" pitchFamily="34" charset="-128"/>
              </a:rPr>
              <a:t>The eight children …. </a:t>
            </a:r>
          </a:p>
          <a:p>
            <a:endParaRPr lang="en-US" sz="1400" b="1" dirty="0" smtClean="0">
              <a:latin typeface="Arial Unicode MS" pitchFamily="34" charset="-128"/>
              <a:ea typeface="Arial Unicode MS" pitchFamily="34" charset="-128"/>
              <a:cs typeface="Arial Unicode MS" pitchFamily="34" charset="-128"/>
            </a:endParaRPr>
          </a:p>
          <a:p>
            <a:r>
              <a:rPr lang="en-US" sz="1400" b="1" dirty="0" smtClean="0">
                <a:latin typeface="Arial Unicode MS" pitchFamily="34" charset="-128"/>
                <a:ea typeface="Arial Unicode MS" pitchFamily="34" charset="-128"/>
                <a:cs typeface="Arial Unicode MS" pitchFamily="34" charset="-128"/>
              </a:rPr>
              <a:t>Walter </a:t>
            </a:r>
            <a:r>
              <a:rPr lang="en-US" sz="1400" b="1" baseline="0" dirty="0" smtClean="0">
                <a:latin typeface="Arial Unicode MS" pitchFamily="34" charset="-128"/>
                <a:ea typeface="Arial Unicode MS" pitchFamily="34" charset="-128"/>
                <a:cs typeface="Arial Unicode MS" pitchFamily="34" charset="-128"/>
              </a:rPr>
              <a:t> died in </a:t>
            </a:r>
            <a:r>
              <a:rPr lang="en-US" sz="1400" b="1" dirty="0" smtClean="0">
                <a:latin typeface="Arial Unicode MS" pitchFamily="34" charset="-128"/>
                <a:ea typeface="Arial Unicode MS" pitchFamily="34" charset="-128"/>
                <a:cs typeface="Arial Unicode MS" pitchFamily="34" charset="-128"/>
              </a:rPr>
              <a:t>WWI of shrapnel wounds.</a:t>
            </a:r>
            <a:endParaRPr lang="en-US" sz="1400" b="1" dirty="0">
              <a:latin typeface="Arial Unicode MS" pitchFamily="34" charset="-128"/>
              <a:ea typeface="Arial Unicode MS" pitchFamily="34" charset="-128"/>
              <a:cs typeface="Arial Unicode MS" pitchFamily="34" charset="-128"/>
            </a:endParaRPr>
          </a:p>
        </p:txBody>
      </p:sp>
      <p:sp>
        <p:nvSpPr>
          <p:cNvPr id="4" name="Slide Number Placeholder 3"/>
          <p:cNvSpPr>
            <a:spLocks noGrp="1"/>
          </p:cNvSpPr>
          <p:nvPr>
            <p:ph type="sldNum" sz="quarter" idx="10"/>
          </p:nvPr>
        </p:nvSpPr>
        <p:spPr/>
        <p:txBody>
          <a:bodyPr/>
          <a:lstStyle/>
          <a:p>
            <a:fld id="{42F84F3D-F0EE-4193-BEE0-F2EEA6B425B3}"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b="1" dirty="0" smtClean="0"/>
              <a:t>I’m not sure, but it looks like Paula is reading to her</a:t>
            </a:r>
            <a:r>
              <a:rPr lang="en-US" b="1" baseline="0" dirty="0" smtClean="0"/>
              <a:t> children …</a:t>
            </a:r>
          </a:p>
          <a:p>
            <a:endParaRPr lang="en-US" b="1" baseline="0" dirty="0" smtClean="0"/>
          </a:p>
          <a:p>
            <a:r>
              <a:rPr lang="en-US" b="1" baseline="0" dirty="0" smtClean="0"/>
              <a:t>And I don’t know how many times I’d looked at this picture before I noticed the ornate hearts cut into the legs of the table.</a:t>
            </a:r>
            <a:endParaRPr lang="en-US" b="1" dirty="0"/>
          </a:p>
        </p:txBody>
      </p:sp>
      <p:sp>
        <p:nvSpPr>
          <p:cNvPr id="4" name="Slide Number Placeholder 3"/>
          <p:cNvSpPr>
            <a:spLocks noGrp="1"/>
          </p:cNvSpPr>
          <p:nvPr>
            <p:ph type="sldNum" sz="quarter" idx="10"/>
          </p:nvPr>
        </p:nvSpPr>
        <p:spPr/>
        <p:txBody>
          <a:bodyPr/>
          <a:lstStyle/>
          <a:p>
            <a:fld id="{42F84F3D-F0EE-4193-BEE0-F2EEA6B425B3}"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400" b="1" dirty="0" smtClean="0"/>
          </a:p>
          <a:p>
            <a:endParaRPr lang="en-US" sz="1400" b="1" dirty="0" smtClean="0"/>
          </a:p>
          <a:p>
            <a:r>
              <a:rPr lang="en-US" sz="1400" b="1" dirty="0" smtClean="0"/>
              <a:t>Dietrich’s family</a:t>
            </a:r>
            <a:r>
              <a:rPr lang="en-US" sz="1400" b="1" baseline="0" dirty="0" smtClean="0"/>
              <a:t> was surprised when he announced he would be a theologian.</a:t>
            </a:r>
          </a:p>
          <a:p>
            <a:endParaRPr lang="en-US" sz="1400" b="1" dirty="0" smtClean="0"/>
          </a:p>
          <a:p>
            <a:r>
              <a:rPr lang="en-US" sz="1400" b="1" dirty="0" smtClean="0"/>
              <a:t>Brother Klaus (19) described the church as a “poor, feeble, boring, petty bourgeois institution”.   Dietrich said, </a:t>
            </a:r>
            <a:r>
              <a:rPr lang="en-US" sz="1400" b="1" dirty="0" smtClean="0">
                <a:solidFill>
                  <a:srgbClr val="FF0000"/>
                </a:solidFill>
              </a:rPr>
              <a:t>“In that case, I shall have to reform it.”</a:t>
            </a:r>
            <a:r>
              <a:rPr lang="en-US" sz="1400" b="1" dirty="0" smtClean="0"/>
              <a:t> </a:t>
            </a:r>
          </a:p>
          <a:p>
            <a:endParaRPr lang="en-US" sz="1400" b="1" dirty="0" smtClean="0"/>
          </a:p>
          <a:p>
            <a:r>
              <a:rPr lang="en-US" sz="1400" b="1" dirty="0" smtClean="0"/>
              <a:t>Karl-Friedrich</a:t>
            </a:r>
            <a:r>
              <a:rPr lang="en-US" sz="1400" b="1" baseline="0" dirty="0" smtClean="0"/>
              <a:t> (21) opined DB was turning his back on scientifically verifiable reality and escaping into a world of metaphysics.       DB replied … paraphrased … “Even if you were to knock my head off, God would still exist!”</a:t>
            </a:r>
          </a:p>
        </p:txBody>
      </p:sp>
      <p:sp>
        <p:nvSpPr>
          <p:cNvPr id="4" name="Slide Number Placeholder 3"/>
          <p:cNvSpPr>
            <a:spLocks noGrp="1"/>
          </p:cNvSpPr>
          <p:nvPr>
            <p:ph type="sldNum" sz="quarter" idx="10"/>
          </p:nvPr>
        </p:nvSpPr>
        <p:spPr/>
        <p:txBody>
          <a:bodyPr/>
          <a:lstStyle/>
          <a:p>
            <a:fld id="{42F84F3D-F0EE-4193-BEE0-F2EEA6B425B3}"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baseline="0" dirty="0" smtClean="0"/>
          </a:p>
          <a:p>
            <a:r>
              <a:rPr lang="en-US" b="1" baseline="0" dirty="0" smtClean="0"/>
              <a:t>Karl &amp; Paula had country ‘retreats’ for family holidays and the summers.  By way of comparison to the ‘city’ homes, the country places were </a:t>
            </a:r>
            <a:r>
              <a:rPr lang="en-US" b="1" baseline="0" dirty="0" err="1" smtClean="0"/>
              <a:t>spartan</a:t>
            </a:r>
            <a:r>
              <a:rPr lang="en-US" b="1" baseline="0" dirty="0" smtClean="0"/>
              <a:t>.</a:t>
            </a:r>
          </a:p>
          <a:p>
            <a:endParaRPr lang="en-US" b="1" baseline="0" dirty="0" smtClean="0"/>
          </a:p>
          <a:p>
            <a:r>
              <a:rPr lang="en-US" b="1" baseline="0" dirty="0" smtClean="0"/>
              <a:t>From Breslau:   2 HOURS to the South by train to the Glatz Mountains near the Bohemian border. This is a picture from what they called the  …….  anyone want to try it?</a:t>
            </a:r>
          </a:p>
          <a:p>
            <a:endParaRPr lang="en-US" b="1" baseline="0" dirty="0" smtClean="0"/>
          </a:p>
          <a:p>
            <a:r>
              <a:rPr lang="en-US" b="1" baseline="0" dirty="0" smtClean="0"/>
              <a:t>The retreat from Berlin was a former FORESTER’S LODGE in Friedrichsbrunn in the Harz Mountains.  (for 30 YEARS it had no electricity!)  ….  AND, it was a 4 MILE hike through the woods from the town.</a:t>
            </a:r>
            <a:endParaRPr lang="en-US" b="1" dirty="0"/>
          </a:p>
        </p:txBody>
      </p:sp>
      <p:sp>
        <p:nvSpPr>
          <p:cNvPr id="4" name="Slide Number Placeholder 3"/>
          <p:cNvSpPr>
            <a:spLocks noGrp="1"/>
          </p:cNvSpPr>
          <p:nvPr>
            <p:ph type="sldNum" sz="quarter" idx="10"/>
          </p:nvPr>
        </p:nvSpPr>
        <p:spPr/>
        <p:txBody>
          <a:bodyPr/>
          <a:lstStyle/>
          <a:p>
            <a:fld id="{42F84F3D-F0EE-4193-BEE0-F2EEA6B425B3}"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sz="1400" b="1" dirty="0" smtClean="0">
                <a:latin typeface="Arial Unicode MS" pitchFamily="34" charset="-128"/>
                <a:ea typeface="Arial Unicode MS" pitchFamily="34" charset="-128"/>
                <a:cs typeface="Arial Unicode MS" pitchFamily="34" charset="-128"/>
              </a:rPr>
              <a:t>And here’s the Berlin home</a:t>
            </a:r>
            <a:r>
              <a:rPr lang="en-US" sz="1400" b="1" baseline="0" dirty="0" smtClean="0">
                <a:latin typeface="Arial Unicode MS" pitchFamily="34" charset="-128"/>
                <a:ea typeface="Arial Unicode MS" pitchFamily="34" charset="-128"/>
                <a:cs typeface="Arial Unicode MS" pitchFamily="34" charset="-128"/>
              </a:rPr>
              <a:t>.</a:t>
            </a:r>
            <a:endParaRPr lang="en-US" sz="1400" b="1" dirty="0">
              <a:latin typeface="Arial Unicode MS" pitchFamily="34" charset="-128"/>
              <a:ea typeface="Arial Unicode MS" pitchFamily="34" charset="-128"/>
              <a:cs typeface="Arial Unicode MS" pitchFamily="34" charset="-128"/>
            </a:endParaRPr>
          </a:p>
        </p:txBody>
      </p:sp>
      <p:sp>
        <p:nvSpPr>
          <p:cNvPr id="4" name="Slide Number Placeholder 3"/>
          <p:cNvSpPr>
            <a:spLocks noGrp="1"/>
          </p:cNvSpPr>
          <p:nvPr>
            <p:ph type="sldNum" sz="quarter" idx="10"/>
          </p:nvPr>
        </p:nvSpPr>
        <p:spPr/>
        <p:txBody>
          <a:bodyPr/>
          <a:lstStyle/>
          <a:p>
            <a:fld id="{42F84F3D-F0EE-4193-BEE0-F2EEA6B425B3}"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b="1" dirty="0" smtClean="0"/>
              <a:t>Handsome</a:t>
            </a:r>
            <a:r>
              <a:rPr lang="en-US" b="1" baseline="0" dirty="0" smtClean="0"/>
              <a:t> young man.  This picture shows a serious side, and that’s probably right.</a:t>
            </a:r>
          </a:p>
          <a:p>
            <a:endParaRPr lang="en-US" b="1" baseline="0" dirty="0" smtClean="0"/>
          </a:p>
          <a:p>
            <a:r>
              <a:rPr lang="en-US" b="1" baseline="0" dirty="0" smtClean="0"/>
              <a:t>  He was an over-achiever as best I can guess.</a:t>
            </a:r>
          </a:p>
          <a:p>
            <a:endParaRPr lang="en-US" b="1" baseline="0" dirty="0" smtClean="0"/>
          </a:p>
          <a:p>
            <a:r>
              <a:rPr lang="en-US" b="1" baseline="0" dirty="0" smtClean="0"/>
              <a:t>  And while he was cultured and raised with ‘money’, he was generous almost to a fault.</a:t>
            </a:r>
          </a:p>
          <a:p>
            <a:endParaRPr lang="en-US" b="1" baseline="0" dirty="0" smtClean="0"/>
          </a:p>
          <a:p>
            <a:endParaRPr lang="en-US" b="1" dirty="0"/>
          </a:p>
        </p:txBody>
      </p:sp>
      <p:sp>
        <p:nvSpPr>
          <p:cNvPr id="4" name="Slide Number Placeholder 3"/>
          <p:cNvSpPr>
            <a:spLocks noGrp="1"/>
          </p:cNvSpPr>
          <p:nvPr>
            <p:ph type="sldNum" sz="quarter" idx="10"/>
          </p:nvPr>
        </p:nvSpPr>
        <p:spPr/>
        <p:txBody>
          <a:bodyPr/>
          <a:lstStyle/>
          <a:p>
            <a:fld id="{42F84F3D-F0EE-4193-BEE0-F2EEA6B425B3}" type="slidenum">
              <a:rPr lang="en-US" smtClean="0"/>
              <a:pPr/>
              <a:t>13</a:t>
            </a:fld>
            <a:endParaRPr lang="en-US" dirty="0"/>
          </a:p>
        </p:txBody>
      </p:sp>
    </p:spTree>
    <p:extLst>
      <p:ext uri="{BB962C8B-B14F-4D97-AF65-F5344CB8AC3E}">
        <p14:creationId xmlns="" xmlns:p14="http://schemas.microsoft.com/office/powerpoint/2010/main" val="40017825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400" b="1" dirty="0" smtClean="0">
              <a:latin typeface="Arial Unicode MS" pitchFamily="34" charset="-128"/>
              <a:ea typeface="Arial Unicode MS" pitchFamily="34" charset="-128"/>
              <a:cs typeface="Arial Unicode MS" pitchFamily="34" charset="-128"/>
            </a:endParaRPr>
          </a:p>
          <a:p>
            <a:r>
              <a:rPr lang="en-US" sz="1400" b="1" dirty="0" smtClean="0">
                <a:latin typeface="Arial Unicode MS" pitchFamily="34" charset="-128"/>
                <a:ea typeface="Arial Unicode MS" pitchFamily="34" charset="-128"/>
                <a:cs typeface="Arial Unicode MS" pitchFamily="34" charset="-128"/>
              </a:rPr>
              <a:t>College for the Bonhoeffer boys was different than</a:t>
            </a:r>
            <a:r>
              <a:rPr lang="en-US" sz="1400" b="1" baseline="0" dirty="0" smtClean="0">
                <a:latin typeface="Arial Unicode MS" pitchFamily="34" charset="-128"/>
                <a:ea typeface="Arial Unicode MS" pitchFamily="34" charset="-128"/>
                <a:cs typeface="Arial Unicode MS" pitchFamily="34" charset="-128"/>
              </a:rPr>
              <a:t> what it was for most of us.</a:t>
            </a:r>
          </a:p>
          <a:p>
            <a:endParaRPr lang="en-US" sz="1400" b="1" dirty="0" smtClean="0">
              <a:latin typeface="Arial Unicode MS" pitchFamily="34" charset="-128"/>
              <a:ea typeface="Arial Unicode MS" pitchFamily="34" charset="-128"/>
              <a:cs typeface="Arial Unicode MS" pitchFamily="34" charset="-128"/>
            </a:endParaRPr>
          </a:p>
          <a:p>
            <a:r>
              <a:rPr lang="en-US" sz="1400" b="1" dirty="0" smtClean="0">
                <a:latin typeface="Arial Unicode MS" pitchFamily="34" charset="-128"/>
                <a:ea typeface="Arial Unicode MS" pitchFamily="34" charset="-128"/>
                <a:cs typeface="Arial Unicode MS" pitchFamily="34" charset="-128"/>
              </a:rPr>
              <a:t>The trip was a </a:t>
            </a:r>
            <a:r>
              <a:rPr lang="en-US" sz="1400" b="1" i="1" dirty="0" smtClean="0">
                <a:latin typeface="Arial Unicode MS" pitchFamily="34" charset="-128"/>
                <a:ea typeface="Arial Unicode MS" pitchFamily="34" charset="-128"/>
                <a:cs typeface="Arial Unicode MS" pitchFamily="34" charset="-128"/>
              </a:rPr>
              <a:t>NON-STOP, SEE &amp; EXPERIENCE </a:t>
            </a:r>
            <a:r>
              <a:rPr lang="en-US" sz="1400" b="1" i="0" baseline="0" dirty="0" smtClean="0">
                <a:latin typeface="Arial Unicode MS" pitchFamily="34" charset="-128"/>
                <a:ea typeface="Arial Unicode MS" pitchFamily="34" charset="-128"/>
                <a:cs typeface="Arial Unicode MS" pitchFamily="34" charset="-128"/>
              </a:rPr>
              <a:t> everything time will allow.  </a:t>
            </a:r>
          </a:p>
          <a:p>
            <a:endParaRPr lang="en-US" sz="1400" b="1" i="0" baseline="0" dirty="0" smtClean="0">
              <a:latin typeface="Arial Unicode MS" pitchFamily="34" charset="-128"/>
              <a:ea typeface="Arial Unicode MS" pitchFamily="34" charset="-128"/>
              <a:cs typeface="Arial Unicode MS" pitchFamily="34" charset="-128"/>
            </a:endParaRPr>
          </a:p>
          <a:p>
            <a:r>
              <a:rPr lang="en-US" sz="1400" b="1" i="0" baseline="0" dirty="0" smtClean="0">
                <a:latin typeface="Arial Unicode MS" pitchFamily="34" charset="-128"/>
                <a:ea typeface="Arial Unicode MS" pitchFamily="34" charset="-128"/>
                <a:cs typeface="Arial Unicode MS" pitchFamily="34" charset="-128"/>
              </a:rPr>
              <a:t>BTW, l</a:t>
            </a:r>
            <a:r>
              <a:rPr lang="en-US" sz="1400" b="1" baseline="0" dirty="0" smtClean="0">
                <a:latin typeface="Arial Unicode MS" pitchFamily="34" charset="-128"/>
                <a:ea typeface="Arial Unicode MS" pitchFamily="34" charset="-128"/>
                <a:cs typeface="Arial Unicode MS" pitchFamily="34" charset="-128"/>
              </a:rPr>
              <a:t>ike the rest of the book, Metaxas was </a:t>
            </a:r>
            <a:r>
              <a:rPr lang="en-US" sz="1400" b="1" i="1" baseline="0" dirty="0" smtClean="0">
                <a:latin typeface="Arial Unicode MS" pitchFamily="34" charset="-128"/>
                <a:ea typeface="Arial Unicode MS" pitchFamily="34" charset="-128"/>
                <a:cs typeface="Arial Unicode MS" pitchFamily="34" charset="-128"/>
              </a:rPr>
              <a:t>very  </a:t>
            </a:r>
            <a:r>
              <a:rPr lang="en-US" sz="1400" b="1" i="0" baseline="0" dirty="0" smtClean="0">
                <a:latin typeface="Arial Unicode MS" pitchFamily="34" charset="-128"/>
                <a:ea typeface="Arial Unicode MS" pitchFamily="34" charset="-128"/>
                <a:cs typeface="Arial Unicode MS" pitchFamily="34" charset="-128"/>
              </a:rPr>
              <a:t>descriptive of this trip.  </a:t>
            </a:r>
          </a:p>
          <a:p>
            <a:endParaRPr lang="en-US" sz="1400" b="1" i="0" baseline="0" dirty="0" smtClean="0">
              <a:latin typeface="Arial Unicode MS" pitchFamily="34" charset="-128"/>
              <a:ea typeface="Arial Unicode MS" pitchFamily="34" charset="-128"/>
              <a:cs typeface="Arial Unicode MS" pitchFamily="34" charset="-128"/>
            </a:endParaRPr>
          </a:p>
          <a:p>
            <a:r>
              <a:rPr lang="en-US" sz="1400" b="1" i="0" baseline="0" dirty="0" smtClean="0">
                <a:latin typeface="Arial Unicode MS" pitchFamily="34" charset="-128"/>
                <a:ea typeface="Arial Unicode MS" pitchFamily="34" charset="-128"/>
                <a:cs typeface="Arial Unicode MS" pitchFamily="34" charset="-128"/>
              </a:rPr>
              <a:t>Those of you who have been to Italy would </a:t>
            </a:r>
            <a:r>
              <a:rPr lang="en-US" sz="1400" b="1" i="1" baseline="0" dirty="0" smtClean="0">
                <a:latin typeface="Arial Unicode MS" pitchFamily="34" charset="-128"/>
                <a:ea typeface="Arial Unicode MS" pitchFamily="34" charset="-128"/>
                <a:cs typeface="Arial Unicode MS" pitchFamily="34" charset="-128"/>
              </a:rPr>
              <a:t>really</a:t>
            </a:r>
            <a:r>
              <a:rPr lang="en-US" sz="1400" b="1" i="0" baseline="0" dirty="0" smtClean="0">
                <a:latin typeface="Arial Unicode MS" pitchFamily="34" charset="-128"/>
                <a:ea typeface="Arial Unicode MS" pitchFamily="34" charset="-128"/>
                <a:cs typeface="Arial Unicode MS" pitchFamily="34" charset="-128"/>
              </a:rPr>
              <a:t>  enjoy the comments.</a:t>
            </a:r>
            <a:endParaRPr lang="en-US" sz="1400" b="1" dirty="0">
              <a:latin typeface="Arial Unicode MS" pitchFamily="34" charset="-128"/>
              <a:ea typeface="Arial Unicode MS" pitchFamily="34" charset="-128"/>
              <a:cs typeface="Arial Unicode MS" pitchFamily="34" charset="-128"/>
            </a:endParaRPr>
          </a:p>
        </p:txBody>
      </p:sp>
      <p:sp>
        <p:nvSpPr>
          <p:cNvPr id="4" name="Slide Number Placeholder 3"/>
          <p:cNvSpPr>
            <a:spLocks noGrp="1"/>
          </p:cNvSpPr>
          <p:nvPr>
            <p:ph type="sldNum" sz="quarter" idx="10"/>
          </p:nvPr>
        </p:nvSpPr>
        <p:spPr/>
        <p:txBody>
          <a:bodyPr/>
          <a:lstStyle/>
          <a:p>
            <a:fld id="{42F84F3D-F0EE-4193-BEE0-F2EEA6B425B3}"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smtClean="0">
                <a:solidFill>
                  <a:srgbClr val="0070C0"/>
                </a:solidFill>
                <a:ea typeface="Arial Unicode MS" pitchFamily="34" charset="-128"/>
                <a:cs typeface="Arial Unicode MS" pitchFamily="34" charset="-128"/>
              </a:rPr>
              <a:t>HERE’S A QUICK BIT</a:t>
            </a:r>
            <a:r>
              <a:rPr lang="en-US" sz="1400" b="1" baseline="0" dirty="0" smtClean="0">
                <a:solidFill>
                  <a:srgbClr val="0070C0"/>
                </a:solidFill>
                <a:ea typeface="Arial Unicode MS" pitchFamily="34" charset="-128"/>
                <a:cs typeface="Arial Unicode MS" pitchFamily="34" charset="-128"/>
              </a:rPr>
              <a:t> OF COLOR FROM DIETRICH: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b="1" dirty="0" smtClean="0">
              <a:solidFill>
                <a:srgbClr val="0070C0"/>
              </a:solidFill>
              <a:ea typeface="Arial Unicode MS" pitchFamily="34" charset="-128"/>
              <a:cs typeface="Arial Unicode MS" pitchFamily="34" charset="-128"/>
            </a:endParaRPr>
          </a:p>
          <a:p>
            <a:r>
              <a:rPr lang="en-US" sz="1400" b="1" dirty="0" smtClean="0">
                <a:latin typeface="Arial Unicode MS" pitchFamily="34" charset="-128"/>
                <a:ea typeface="Arial Unicode MS" pitchFamily="34" charset="-128"/>
                <a:cs typeface="Arial Unicode MS" pitchFamily="34" charset="-128"/>
              </a:rPr>
              <a:t>Just</a:t>
            </a:r>
            <a:r>
              <a:rPr lang="en-US" sz="1400" b="1" baseline="0" dirty="0" smtClean="0">
                <a:latin typeface="Arial Unicode MS" pitchFamily="34" charset="-128"/>
                <a:ea typeface="Arial Unicode MS" pitchFamily="34" charset="-128"/>
                <a:cs typeface="Arial Unicode MS" pitchFamily="34" charset="-128"/>
              </a:rPr>
              <a:t> before Christmas … I believe he was 18 or 19 … </a:t>
            </a:r>
            <a:r>
              <a:rPr lang="en-US" b="1" dirty="0" smtClean="0">
                <a:latin typeface="Arial Unicode MS" pitchFamily="34" charset="-128"/>
                <a:ea typeface="Arial Unicode MS" pitchFamily="34" charset="-128"/>
                <a:cs typeface="Arial Unicode MS" pitchFamily="34" charset="-128"/>
              </a:rPr>
              <a:t>he spent the </a:t>
            </a:r>
            <a:r>
              <a:rPr lang="en-US" b="1" i="1" dirty="0" smtClean="0">
                <a:latin typeface="Arial Unicode MS" pitchFamily="34" charset="-128"/>
                <a:ea typeface="Arial Unicode MS" pitchFamily="34" charset="-128"/>
                <a:cs typeface="Arial Unicode MS" pitchFamily="34" charset="-128"/>
              </a:rPr>
              <a:t>two weeks of covert military training  </a:t>
            </a:r>
            <a:r>
              <a:rPr lang="en-US" b="1" dirty="0" smtClean="0">
                <a:latin typeface="Arial Unicode MS" pitchFamily="34" charset="-128"/>
                <a:ea typeface="Arial Unicode MS" pitchFamily="34" charset="-128"/>
                <a:cs typeface="Arial Unicode MS" pitchFamily="34" charset="-128"/>
              </a:rPr>
              <a:t>required of all college</a:t>
            </a:r>
            <a:r>
              <a:rPr lang="en-US" b="1" baseline="0" dirty="0" smtClean="0">
                <a:latin typeface="Arial Unicode MS" pitchFamily="34" charset="-128"/>
                <a:ea typeface="Arial Unicode MS" pitchFamily="34" charset="-128"/>
                <a:cs typeface="Arial Unicode MS" pitchFamily="34" charset="-128"/>
              </a:rPr>
              <a:t> males.</a:t>
            </a:r>
          </a:p>
          <a:p>
            <a:endParaRPr lang="en-US" b="1" baseline="0" dirty="0" smtClean="0">
              <a:latin typeface="Arial Unicode MS" pitchFamily="34" charset="-128"/>
              <a:ea typeface="Arial Unicode MS" pitchFamily="34" charset="-128"/>
              <a:cs typeface="Arial Unicode MS" pitchFamily="34" charset="-128"/>
            </a:endParaRPr>
          </a:p>
          <a:p>
            <a:r>
              <a:rPr lang="en-US" b="1" baseline="0" dirty="0" smtClean="0">
                <a:latin typeface="Arial Unicode MS" pitchFamily="34" charset="-128"/>
                <a:ea typeface="Arial Unicode MS" pitchFamily="34" charset="-128"/>
                <a:cs typeface="Arial Unicode MS" pitchFamily="34" charset="-128"/>
              </a:rPr>
              <a:t>That was  Germany’s way of getting around the prohibitions  of the Versailles Agreement.  </a:t>
            </a:r>
          </a:p>
          <a:p>
            <a:endParaRPr lang="en-US" b="1" baseline="0" dirty="0" smtClean="0">
              <a:latin typeface="Arial Unicode MS" pitchFamily="34" charset="-128"/>
              <a:ea typeface="Arial Unicode MS" pitchFamily="34" charset="-128"/>
              <a:cs typeface="Arial Unicode MS" pitchFamily="34" charset="-128"/>
            </a:endParaRPr>
          </a:p>
          <a:p>
            <a:r>
              <a:rPr lang="en-US" b="1" baseline="0" dirty="0" smtClean="0">
                <a:latin typeface="Arial Unicode MS" pitchFamily="34" charset="-128"/>
                <a:ea typeface="Arial Unicode MS" pitchFamily="34" charset="-128"/>
                <a:cs typeface="Arial Unicode MS" pitchFamily="34" charset="-128"/>
              </a:rPr>
              <a:t>These college TROOPS were called:  the Black Reichwehr.   In Dec., after completing his two weeks,  Dietrich wrote:  “Dear Parents, Today I am a civilian”.</a:t>
            </a:r>
          </a:p>
          <a:p>
            <a:endParaRPr lang="en-US" b="1" baseline="0" dirty="0" smtClean="0">
              <a:latin typeface="Arial Unicode MS" pitchFamily="34" charset="-128"/>
              <a:ea typeface="Arial Unicode MS" pitchFamily="34" charset="-128"/>
              <a:cs typeface="Arial Unicode MS" pitchFamily="34" charset="-128"/>
            </a:endParaRPr>
          </a:p>
        </p:txBody>
      </p:sp>
      <p:sp>
        <p:nvSpPr>
          <p:cNvPr id="4" name="Slide Number Placeholder 3"/>
          <p:cNvSpPr>
            <a:spLocks noGrp="1"/>
          </p:cNvSpPr>
          <p:nvPr>
            <p:ph type="sldNum" sz="quarter" idx="10"/>
          </p:nvPr>
        </p:nvSpPr>
        <p:spPr/>
        <p:txBody>
          <a:bodyPr/>
          <a:lstStyle/>
          <a:p>
            <a:fld id="{42F84F3D-F0EE-4193-BEE0-F2EEA6B425B3}" type="slidenum">
              <a:rPr lang="en-US" smtClean="0"/>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dirty="0" smtClean="0">
              <a:solidFill>
                <a:schemeClr val="accent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r>
              <a:rPr lang="en-US" b="1" dirty="0" smtClean="0">
                <a:solidFill>
                  <a:schemeClr val="accent1"/>
                </a:solidFill>
                <a:effectLst/>
                <a:latin typeface="Arial Unicode MS" pitchFamily="34" charset="-128"/>
                <a:ea typeface="Arial Unicode MS" pitchFamily="34" charset="-128"/>
                <a:cs typeface="Arial Unicode MS" pitchFamily="34" charset="-128"/>
              </a:rPr>
              <a:t>This is a good example</a:t>
            </a:r>
            <a:r>
              <a:rPr lang="en-US" b="1" baseline="0" dirty="0" smtClean="0">
                <a:solidFill>
                  <a:schemeClr val="accent1"/>
                </a:solidFill>
                <a:effectLst/>
                <a:latin typeface="Arial Unicode MS" pitchFamily="34" charset="-128"/>
                <a:ea typeface="Arial Unicode MS" pitchFamily="34" charset="-128"/>
                <a:cs typeface="Arial Unicode MS" pitchFamily="34" charset="-128"/>
              </a:rPr>
              <a:t> of </a:t>
            </a:r>
            <a:r>
              <a:rPr lang="en-US" b="1" dirty="0" smtClean="0">
                <a:solidFill>
                  <a:schemeClr val="accent1"/>
                </a:solidFill>
                <a:effectLst/>
                <a:latin typeface="Arial Unicode MS" pitchFamily="34" charset="-128"/>
                <a:ea typeface="Arial Unicode MS" pitchFamily="34" charset="-128"/>
                <a:cs typeface="Arial Unicode MS" pitchFamily="34" charset="-128"/>
              </a:rPr>
              <a:t>Dietrich’s high activity level … his writing was as</a:t>
            </a:r>
            <a:r>
              <a:rPr lang="en-US" b="1" baseline="0" dirty="0" smtClean="0">
                <a:solidFill>
                  <a:schemeClr val="accent1"/>
                </a:solidFill>
                <a:effectLst/>
                <a:latin typeface="Arial Unicode MS" pitchFamily="34" charset="-128"/>
                <a:ea typeface="Arial Unicode MS" pitchFamily="34" charset="-128"/>
                <a:cs typeface="Arial Unicode MS" pitchFamily="34" charset="-128"/>
              </a:rPr>
              <a:t> prolific as his thinking.</a:t>
            </a:r>
          </a:p>
          <a:p>
            <a:endParaRPr lang="en-US" b="1" baseline="0" dirty="0" smtClean="0">
              <a:solidFill>
                <a:schemeClr val="accent1"/>
              </a:solidFill>
              <a:effectLst/>
              <a:latin typeface="Arial Unicode MS" pitchFamily="34" charset="-128"/>
              <a:ea typeface="Arial Unicode MS" pitchFamily="34" charset="-128"/>
              <a:cs typeface="Arial Unicode MS" pitchFamily="34" charset="-128"/>
            </a:endParaRPr>
          </a:p>
          <a:p>
            <a:r>
              <a:rPr lang="en-US" b="1" baseline="0" dirty="0" smtClean="0">
                <a:solidFill>
                  <a:schemeClr val="accent1"/>
                </a:solidFill>
                <a:effectLst/>
                <a:latin typeface="Arial Unicode MS" pitchFamily="34" charset="-128"/>
                <a:ea typeface="Arial Unicode MS" pitchFamily="34" charset="-128"/>
                <a:cs typeface="Arial Unicode MS" pitchFamily="34" charset="-128"/>
              </a:rPr>
              <a:t>And believe me, I’ve left out all of his social interactions with family and friends.</a:t>
            </a:r>
            <a:endParaRPr lang="en-US" b="1" dirty="0" smtClean="0">
              <a:solidFill>
                <a:schemeClr val="accent1"/>
              </a:solidFill>
              <a:effectLst/>
              <a:latin typeface="Arial Unicode MS" pitchFamily="34" charset="-128"/>
              <a:ea typeface="Arial Unicode MS" pitchFamily="34" charset="-128"/>
              <a:cs typeface="Arial Unicode MS" pitchFamily="34" charset="-128"/>
            </a:endParaRPr>
          </a:p>
        </p:txBody>
      </p:sp>
      <p:sp>
        <p:nvSpPr>
          <p:cNvPr id="4" name="Slide Number Placeholder 3"/>
          <p:cNvSpPr>
            <a:spLocks noGrp="1"/>
          </p:cNvSpPr>
          <p:nvPr>
            <p:ph type="sldNum" sz="quarter" idx="10"/>
          </p:nvPr>
        </p:nvSpPr>
        <p:spPr/>
        <p:txBody>
          <a:bodyPr/>
          <a:lstStyle/>
          <a:p>
            <a:fld id="{42F84F3D-F0EE-4193-BEE0-F2EEA6B425B3}" type="slidenum">
              <a:rPr lang="en-US" smtClean="0"/>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sz="1400" b="1" dirty="0" smtClean="0">
                <a:latin typeface="Arial Unicode MS" pitchFamily="34" charset="-128"/>
                <a:ea typeface="Arial Unicode MS" pitchFamily="34" charset="-128"/>
                <a:cs typeface="Arial Unicode MS" pitchFamily="34" charset="-128"/>
              </a:rPr>
              <a:t>This trip</a:t>
            </a:r>
            <a:r>
              <a:rPr lang="en-US" sz="1400" b="1" baseline="0" dirty="0" smtClean="0">
                <a:latin typeface="Arial Unicode MS" pitchFamily="34" charset="-128"/>
                <a:ea typeface="Arial Unicode MS" pitchFamily="34" charset="-128"/>
                <a:cs typeface="Arial Unicode MS" pitchFamily="34" charset="-128"/>
              </a:rPr>
              <a:t> was intended to be a year of study before going back to begin lecturing at university.</a:t>
            </a:r>
          </a:p>
          <a:p>
            <a:endParaRPr lang="en-US" sz="1400" b="1" baseline="0" dirty="0" smtClean="0">
              <a:latin typeface="Arial Unicode MS" pitchFamily="34" charset="-128"/>
              <a:ea typeface="Arial Unicode MS" pitchFamily="34" charset="-128"/>
              <a:cs typeface="Arial Unicode MS" pitchFamily="34" charset="-128"/>
            </a:endParaRPr>
          </a:p>
          <a:p>
            <a:r>
              <a:rPr lang="en-US" sz="1400" b="1" baseline="0" dirty="0" smtClean="0">
                <a:latin typeface="Arial Unicode MS" pitchFamily="34" charset="-128"/>
                <a:ea typeface="Arial Unicode MS" pitchFamily="34" charset="-128"/>
                <a:cs typeface="Arial Unicode MS" pitchFamily="34" charset="-128"/>
              </a:rPr>
              <a:t>If only from the standpoint of his observations and their effects on his thinking, this was a momentous trip.</a:t>
            </a:r>
            <a:endParaRPr lang="en-US" sz="1400" b="1" dirty="0">
              <a:latin typeface="Arial Unicode MS" pitchFamily="34" charset="-128"/>
              <a:ea typeface="Arial Unicode MS" pitchFamily="34" charset="-128"/>
              <a:cs typeface="Arial Unicode MS" pitchFamily="34" charset="-128"/>
            </a:endParaRPr>
          </a:p>
        </p:txBody>
      </p:sp>
      <p:sp>
        <p:nvSpPr>
          <p:cNvPr id="4" name="Slide Number Placeholder 3"/>
          <p:cNvSpPr>
            <a:spLocks noGrp="1"/>
          </p:cNvSpPr>
          <p:nvPr>
            <p:ph type="sldNum" sz="quarter" idx="10"/>
          </p:nvPr>
        </p:nvSpPr>
        <p:spPr/>
        <p:txBody>
          <a:bodyPr/>
          <a:lstStyle/>
          <a:p>
            <a:fld id="{42F84F3D-F0EE-4193-BEE0-F2EEA6B425B3}" type="slidenum">
              <a:rPr lang="en-US" smtClean="0"/>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r>
              <a:rPr lang="en-US" sz="1400" b="1"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In 1930’s NYC, T</a:t>
            </a:r>
            <a:r>
              <a:rPr lang="en-US" sz="1400" b="1" baseline="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here </a:t>
            </a:r>
            <a:r>
              <a:rPr lang="en-US" sz="1400" b="1" i="1" baseline="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was</a:t>
            </a:r>
            <a:r>
              <a:rPr lang="en-US" sz="1400" b="1" i="0" baseline="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 fierce battle going on at Union between (theological) liberals and fundamentalists.</a:t>
            </a:r>
          </a:p>
          <a:p>
            <a:endParaRPr lang="en-US" sz="1400" b="1" i="0" baseline="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r>
              <a:rPr lang="en-US" sz="1400" b="1" i="0" baseline="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Riverside Church (liberal Rev Harry Emerson Fosdick)  &amp;  Broadway Presbyterian Church (Dr. Walter Duncan Buchanan, fundamentalist)  pp 103</a:t>
            </a:r>
          </a:p>
          <a:p>
            <a:endParaRPr lang="en-US" b="1" i="0" baseline="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endParaRPr lang="en-US"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4" name="Slide Number Placeholder 3"/>
          <p:cNvSpPr>
            <a:spLocks noGrp="1"/>
          </p:cNvSpPr>
          <p:nvPr>
            <p:ph type="sldNum" sz="quarter" idx="10"/>
          </p:nvPr>
        </p:nvSpPr>
        <p:spPr/>
        <p:txBody>
          <a:bodyPr/>
          <a:lstStyle/>
          <a:p>
            <a:fld id="{42F84F3D-F0EE-4193-BEE0-F2EEA6B425B3}" type="slidenum">
              <a:rPr lang="en-US" smtClean="0"/>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400" b="1" i="0" baseline="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r>
              <a:rPr lang="en-US" sz="1400" b="1" i="0" baseline="0" dirty="0" smtClean="0">
                <a:effectLst/>
                <a:latin typeface="+mn-lt"/>
                <a:ea typeface="Arial Unicode MS" pitchFamily="34" charset="-128"/>
                <a:cs typeface="Arial Unicode MS" pitchFamily="34" charset="-128"/>
              </a:rPr>
              <a:t>This and the next slide deserve more emphasis and stronger words than time permits.</a:t>
            </a:r>
          </a:p>
          <a:p>
            <a:endParaRPr lang="en-US" sz="1400" b="1" i="0" baseline="0" dirty="0" smtClean="0">
              <a:effectLst/>
              <a:latin typeface="+mn-lt"/>
              <a:ea typeface="Arial Unicode MS" pitchFamily="34" charset="-128"/>
              <a:cs typeface="Arial Unicode MS" pitchFamily="34" charset="-128"/>
            </a:endParaRPr>
          </a:p>
          <a:p>
            <a:r>
              <a:rPr lang="en-US" sz="1400" b="1" i="0" baseline="0" dirty="0" smtClean="0">
                <a:effectLst/>
                <a:latin typeface="+mn-lt"/>
                <a:ea typeface="Arial Unicode MS" pitchFamily="34" charset="-128"/>
                <a:cs typeface="Arial Unicode MS" pitchFamily="34" charset="-128"/>
              </a:rPr>
              <a:t>Let me just say that Dietrich was ENORMOUSLY effected by the spirituality he found in the Negro American congregations … from their caring for each other to their spirituals.</a:t>
            </a:r>
          </a:p>
          <a:p>
            <a:endParaRPr lang="en-US" sz="1400" b="1" i="0" baseline="0" dirty="0" smtClean="0">
              <a:effectLst/>
              <a:latin typeface="+mn-lt"/>
              <a:ea typeface="Arial Unicode MS" pitchFamily="34" charset="-128"/>
              <a:cs typeface="Arial Unicode MS" pitchFamily="34" charset="-128"/>
            </a:endParaRPr>
          </a:p>
          <a:p>
            <a:r>
              <a:rPr lang="en-US" sz="1400" b="1" i="0" baseline="0" dirty="0" smtClean="0">
                <a:effectLst/>
                <a:latin typeface="+mn-lt"/>
                <a:ea typeface="Arial Unicode MS" pitchFamily="34" charset="-128"/>
                <a:cs typeface="Arial Unicode MS" pitchFamily="34" charset="-128"/>
              </a:rPr>
              <a:t>He was in sync with them from day 1 !!!</a:t>
            </a:r>
          </a:p>
          <a:p>
            <a:endParaRPr lang="en-US" b="0" i="0" baseline="0" dirty="0" smtClean="0">
              <a:solidFill>
                <a:schemeClr val="bg1"/>
              </a:solidFill>
              <a:effectLst/>
              <a:latin typeface="+mn-lt"/>
              <a:ea typeface="Arial Unicode MS" pitchFamily="34" charset="-128"/>
              <a:cs typeface="Arial Unicode MS" pitchFamily="34" charset="-128"/>
            </a:endParaRPr>
          </a:p>
          <a:p>
            <a:endParaRPr lang="en-US" sz="1400" b="0" i="0" baseline="0" dirty="0" smtClean="0">
              <a:solidFill>
                <a:schemeClr val="bg1"/>
              </a:solidFill>
              <a:effectLst/>
              <a:latin typeface="+mn-lt"/>
              <a:ea typeface="Arial Unicode MS" pitchFamily="34" charset="-128"/>
              <a:cs typeface="Arial Unicode MS" pitchFamily="34" charset="-128"/>
            </a:endParaRPr>
          </a:p>
          <a:p>
            <a:endParaRPr lang="en-US"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4" name="Slide Number Placeholder 3"/>
          <p:cNvSpPr>
            <a:spLocks noGrp="1"/>
          </p:cNvSpPr>
          <p:nvPr>
            <p:ph type="sldNum" sz="quarter" idx="10"/>
          </p:nvPr>
        </p:nvSpPr>
        <p:spPr/>
        <p:txBody>
          <a:bodyPr/>
          <a:lstStyle/>
          <a:p>
            <a:fld id="{42F84F3D-F0EE-4193-BEE0-F2EEA6B425B3}" type="slidenum">
              <a:rPr lang="en-US" smtClean="0"/>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400" b="1" i="0" baseline="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r>
              <a:rPr lang="en-US" sz="1400" b="1" i="0" baseline="0" dirty="0" smtClean="0">
                <a:effectLst>
                  <a:outerShdw blurRad="38100" dist="38100" dir="2700000" algn="tl">
                    <a:srgbClr val="000000">
                      <a:alpha val="43137"/>
                    </a:srgbClr>
                  </a:outerShdw>
                </a:effectLst>
                <a:latin typeface="+mn-lt"/>
                <a:ea typeface="Arial Unicode MS" pitchFamily="34" charset="-128"/>
                <a:cs typeface="Arial Unicode MS" pitchFamily="34" charset="-128"/>
              </a:rPr>
              <a:t>This is mostly ’32 and back in Germany.  </a:t>
            </a:r>
          </a:p>
          <a:p>
            <a:endParaRPr lang="en-US" sz="1400" b="1" i="0" baseline="0" dirty="0" smtClean="0">
              <a:effectLst>
                <a:outerShdw blurRad="38100" dist="38100" dir="2700000" algn="tl">
                  <a:srgbClr val="000000">
                    <a:alpha val="43137"/>
                  </a:srgbClr>
                </a:outerShdw>
              </a:effectLst>
              <a:latin typeface="+mn-lt"/>
              <a:ea typeface="Arial Unicode MS" pitchFamily="34" charset="-128"/>
              <a:cs typeface="Arial Unicode MS" pitchFamily="34" charset="-128"/>
            </a:endParaRPr>
          </a:p>
          <a:p>
            <a:r>
              <a:rPr lang="en-US" sz="1400" b="1" i="0" baseline="0" dirty="0" smtClean="0">
                <a:effectLst>
                  <a:outerShdw blurRad="38100" dist="38100" dir="2700000" algn="tl">
                    <a:srgbClr val="000000">
                      <a:alpha val="43137"/>
                    </a:srgbClr>
                  </a:outerShdw>
                </a:effectLst>
                <a:latin typeface="+mn-lt"/>
                <a:ea typeface="Arial Unicode MS" pitchFamily="34" charset="-128"/>
                <a:cs typeface="Arial Unicode MS" pitchFamily="34" charset="-128"/>
              </a:rPr>
              <a:t>Dietrich couldn’t </a:t>
            </a:r>
            <a:r>
              <a:rPr lang="en-US" sz="1400" b="1" i="1" baseline="0" dirty="0" smtClean="0">
                <a:effectLst>
                  <a:outerShdw blurRad="38100" dist="38100" dir="2700000" algn="tl">
                    <a:srgbClr val="000000">
                      <a:alpha val="43137"/>
                    </a:srgbClr>
                  </a:outerShdw>
                </a:effectLst>
                <a:latin typeface="+mn-lt"/>
                <a:ea typeface="Arial Unicode MS" pitchFamily="34" charset="-128"/>
                <a:cs typeface="Arial Unicode MS" pitchFamily="34" charset="-128"/>
              </a:rPr>
              <a:t>STAND, </a:t>
            </a:r>
            <a:r>
              <a:rPr lang="en-US" sz="1400" b="1" i="0" baseline="0" dirty="0" smtClean="0">
                <a:effectLst>
                  <a:outerShdw blurRad="38100" dist="38100" dir="2700000" algn="tl">
                    <a:srgbClr val="000000">
                      <a:alpha val="43137"/>
                    </a:srgbClr>
                  </a:outerShdw>
                </a:effectLst>
                <a:latin typeface="+mn-lt"/>
                <a:ea typeface="Arial Unicode MS" pitchFamily="34" charset="-128"/>
                <a:cs typeface="Arial Unicode MS" pitchFamily="34" charset="-128"/>
              </a:rPr>
              <a:t> couldn’t </a:t>
            </a:r>
            <a:r>
              <a:rPr lang="en-US" sz="1400" b="1" i="1" baseline="0" dirty="0" smtClean="0">
                <a:effectLst>
                  <a:outerShdw blurRad="38100" dist="38100" dir="2700000" algn="tl">
                    <a:srgbClr val="000000">
                      <a:alpha val="43137"/>
                    </a:srgbClr>
                  </a:outerShdw>
                </a:effectLst>
                <a:latin typeface="+mn-lt"/>
                <a:ea typeface="Arial Unicode MS" pitchFamily="34" charset="-128"/>
                <a:cs typeface="Arial Unicode MS" pitchFamily="34" charset="-128"/>
              </a:rPr>
              <a:t>ABIDE </a:t>
            </a:r>
            <a:r>
              <a:rPr lang="en-US" sz="1400" b="1" i="0" baseline="0" dirty="0" smtClean="0">
                <a:effectLst>
                  <a:outerShdw blurRad="38100" dist="38100" dir="2700000" algn="tl">
                    <a:srgbClr val="000000">
                      <a:alpha val="43137"/>
                    </a:srgbClr>
                  </a:outerShdw>
                </a:effectLst>
                <a:latin typeface="+mn-lt"/>
                <a:ea typeface="Arial Unicode MS" pitchFamily="34" charset="-128"/>
                <a:cs typeface="Arial Unicode MS" pitchFamily="34" charset="-128"/>
              </a:rPr>
              <a:t> what he saw happening to the Church in Germany.</a:t>
            </a:r>
          </a:p>
          <a:p>
            <a:endParaRPr lang="en-US" sz="1400" b="1" i="0" baseline="0" dirty="0" smtClean="0">
              <a:effectLst>
                <a:outerShdw blurRad="38100" dist="38100" dir="2700000" algn="tl">
                  <a:srgbClr val="000000">
                    <a:alpha val="43137"/>
                  </a:srgbClr>
                </a:outerShdw>
              </a:effectLst>
              <a:latin typeface="+mn-lt"/>
              <a:ea typeface="Arial Unicode MS" pitchFamily="34" charset="-128"/>
              <a:cs typeface="Arial Unicode MS" pitchFamily="34" charset="-128"/>
            </a:endParaRPr>
          </a:p>
          <a:p>
            <a:endParaRPr lang="en-US" sz="1400" b="1" i="0" baseline="0" dirty="0" smtClean="0">
              <a:effectLst>
                <a:outerShdw blurRad="38100" dist="38100" dir="2700000" algn="tl">
                  <a:srgbClr val="000000">
                    <a:alpha val="43137"/>
                  </a:srgbClr>
                </a:outerShdw>
              </a:effectLst>
              <a:latin typeface="+mn-lt"/>
              <a:ea typeface="Arial Unicode MS" pitchFamily="34" charset="-128"/>
              <a:cs typeface="Arial Unicode MS" pitchFamily="34" charset="-128"/>
            </a:endParaRPr>
          </a:p>
          <a:p>
            <a:r>
              <a:rPr lang="en-US" sz="1400" b="1" i="0" baseline="0" dirty="0" smtClean="0">
                <a:effectLst>
                  <a:outerShdw blurRad="38100" dist="38100" dir="2700000" algn="tl">
                    <a:srgbClr val="000000">
                      <a:alpha val="43137"/>
                    </a:srgbClr>
                  </a:outerShdw>
                </a:effectLst>
                <a:latin typeface="+mn-lt"/>
                <a:ea typeface="Arial Unicode MS" pitchFamily="34" charset="-128"/>
                <a:cs typeface="Arial Unicode MS" pitchFamily="34" charset="-128"/>
              </a:rPr>
              <a:t>I suspect that you have a larger sense of what was happening than you might suppose:</a:t>
            </a:r>
          </a:p>
          <a:p>
            <a:endParaRPr lang="en-US" sz="1400" b="1" i="0" baseline="0" dirty="0" smtClean="0">
              <a:effectLst>
                <a:outerShdw blurRad="38100" dist="38100" dir="2700000" algn="tl">
                  <a:srgbClr val="000000">
                    <a:alpha val="43137"/>
                  </a:srgbClr>
                </a:outerShdw>
              </a:effectLst>
              <a:latin typeface="+mn-lt"/>
              <a:ea typeface="Arial Unicode MS" pitchFamily="34" charset="-128"/>
              <a:cs typeface="Arial Unicode MS" pitchFamily="34" charset="-128"/>
            </a:endParaRPr>
          </a:p>
          <a:p>
            <a:pPr marL="285750" indent="-285750">
              <a:buFont typeface="Arial" pitchFamily="34" charset="0"/>
              <a:buChar char="•"/>
            </a:pPr>
            <a:r>
              <a:rPr lang="en-US" sz="1400" b="1" i="0" baseline="0" dirty="0" smtClean="0">
                <a:effectLst>
                  <a:outerShdw blurRad="38100" dist="38100" dir="2700000" algn="tl">
                    <a:srgbClr val="000000">
                      <a:alpha val="43137"/>
                    </a:srgbClr>
                  </a:outerShdw>
                </a:effectLst>
                <a:latin typeface="+mn-lt"/>
                <a:ea typeface="Arial Unicode MS" pitchFamily="34" charset="-128"/>
                <a:cs typeface="Arial Unicode MS" pitchFamily="34" charset="-128"/>
              </a:rPr>
              <a:t>Hitler was beginning to make the Church subservient to </a:t>
            </a:r>
            <a:r>
              <a:rPr lang="en-US" sz="1400" b="1" i="1" baseline="0" dirty="0" smtClean="0">
                <a:effectLst>
                  <a:outerShdw blurRad="38100" dist="38100" dir="2700000" algn="tl">
                    <a:srgbClr val="000000">
                      <a:alpha val="43137"/>
                    </a:srgbClr>
                  </a:outerShdw>
                </a:effectLst>
                <a:latin typeface="+mn-lt"/>
                <a:ea typeface="Arial Unicode MS" pitchFamily="34" charset="-128"/>
                <a:cs typeface="Arial Unicode MS" pitchFamily="34" charset="-128"/>
              </a:rPr>
              <a:t>HIMSELF</a:t>
            </a:r>
            <a:r>
              <a:rPr lang="en-US" sz="1400" b="1" i="0" baseline="0" dirty="0" smtClean="0">
                <a:effectLst>
                  <a:outerShdw blurRad="38100" dist="38100" dir="2700000" algn="tl">
                    <a:srgbClr val="000000">
                      <a:alpha val="43137"/>
                    </a:srgbClr>
                  </a:outerShdw>
                </a:effectLst>
                <a:latin typeface="+mn-lt"/>
                <a:ea typeface="Arial Unicode MS" pitchFamily="34" charset="-128"/>
                <a:cs typeface="Arial Unicode MS" pitchFamily="34" charset="-128"/>
              </a:rPr>
              <a:t> </a:t>
            </a:r>
          </a:p>
          <a:p>
            <a:pPr marL="285750" indent="-285750">
              <a:buFont typeface="Arial" pitchFamily="34" charset="0"/>
              <a:buChar char="•"/>
            </a:pPr>
            <a:endParaRPr lang="en-US" sz="1400" b="1" i="0" baseline="0" dirty="0" smtClean="0">
              <a:effectLst>
                <a:outerShdw blurRad="38100" dist="38100" dir="2700000" algn="tl">
                  <a:srgbClr val="000000">
                    <a:alpha val="43137"/>
                  </a:srgbClr>
                </a:outerShdw>
              </a:effectLst>
              <a:latin typeface="+mn-lt"/>
              <a:ea typeface="Arial Unicode MS" pitchFamily="34" charset="-128"/>
              <a:cs typeface="Arial Unicode MS" pitchFamily="34" charset="-128"/>
            </a:endParaRPr>
          </a:p>
          <a:p>
            <a:pPr marL="285750" indent="-285750">
              <a:buFont typeface="Arial" pitchFamily="34" charset="0"/>
              <a:buChar char="•"/>
            </a:pPr>
            <a:r>
              <a:rPr lang="en-US" sz="1400" b="1" i="0" baseline="0" dirty="0" smtClean="0">
                <a:effectLst>
                  <a:outerShdw blurRad="38100" dist="38100" dir="2700000" algn="tl">
                    <a:srgbClr val="000000">
                      <a:alpha val="43137"/>
                    </a:srgbClr>
                  </a:outerShdw>
                </a:effectLst>
                <a:latin typeface="+mn-lt"/>
                <a:ea typeface="Arial Unicode MS" pitchFamily="34" charset="-128"/>
                <a:cs typeface="Arial Unicode MS" pitchFamily="34" charset="-128"/>
              </a:rPr>
              <a:t>Jews were being targeted in every way possible</a:t>
            </a:r>
          </a:p>
          <a:p>
            <a:pPr marL="285750" indent="-285750">
              <a:buFont typeface="Arial" pitchFamily="34" charset="0"/>
              <a:buChar char="•"/>
            </a:pPr>
            <a:endParaRPr lang="en-US" sz="1400" b="1" i="0" baseline="0" dirty="0" smtClean="0">
              <a:effectLst>
                <a:outerShdw blurRad="38100" dist="38100" dir="2700000" algn="tl">
                  <a:srgbClr val="000000">
                    <a:alpha val="43137"/>
                  </a:srgbClr>
                </a:outerShdw>
              </a:effectLst>
              <a:latin typeface="+mn-lt"/>
              <a:ea typeface="Arial Unicode MS" pitchFamily="34" charset="-128"/>
              <a:cs typeface="Arial Unicode MS" pitchFamily="34" charset="-128"/>
            </a:endParaRPr>
          </a:p>
          <a:p>
            <a:pPr marL="285750" indent="-285750">
              <a:buFont typeface="Arial" pitchFamily="34" charset="0"/>
              <a:buChar char="•"/>
            </a:pPr>
            <a:r>
              <a:rPr lang="en-US" sz="1400" b="1" i="0" baseline="0" dirty="0" smtClean="0">
                <a:effectLst>
                  <a:outerShdw blurRad="38100" dist="38100" dir="2700000" algn="tl">
                    <a:srgbClr val="000000">
                      <a:alpha val="43137"/>
                    </a:srgbClr>
                  </a:outerShdw>
                </a:effectLst>
                <a:latin typeface="+mn-lt"/>
                <a:ea typeface="Arial Unicode MS" pitchFamily="34" charset="-128"/>
                <a:cs typeface="Arial Unicode MS" pitchFamily="34" charset="-128"/>
              </a:rPr>
              <a:t>Things like the </a:t>
            </a:r>
            <a:r>
              <a:rPr lang="en-US" sz="1400" b="1" i="1" baseline="0" dirty="0" err="1" smtClean="0">
                <a:effectLst>
                  <a:outerShdw blurRad="38100" dist="38100" dir="2700000" algn="tl">
                    <a:srgbClr val="000000">
                      <a:alpha val="43137"/>
                    </a:srgbClr>
                  </a:outerShdw>
                </a:effectLst>
                <a:latin typeface="+mn-lt"/>
                <a:ea typeface="Arial Unicode MS" pitchFamily="34" charset="-128"/>
                <a:cs typeface="Arial Unicode MS" pitchFamily="34" charset="-128"/>
              </a:rPr>
              <a:t>Feuhrer</a:t>
            </a:r>
            <a:r>
              <a:rPr lang="en-US" sz="1400" b="1" i="1" baseline="0" dirty="0" smtClean="0">
                <a:effectLst>
                  <a:outerShdw blurRad="38100" dist="38100" dir="2700000" algn="tl">
                    <a:srgbClr val="000000">
                      <a:alpha val="43137"/>
                    </a:srgbClr>
                  </a:outerShdw>
                </a:effectLst>
                <a:latin typeface="+mn-lt"/>
                <a:ea typeface="Arial Unicode MS" pitchFamily="34" charset="-128"/>
                <a:cs typeface="Arial Unicode MS" pitchFamily="34" charset="-128"/>
              </a:rPr>
              <a:t> Principle,  the Aryan Paragraph ,  </a:t>
            </a:r>
            <a:r>
              <a:rPr lang="en-US" sz="1400" b="1" i="1" baseline="0" dirty="0" err="1" smtClean="0">
                <a:effectLst>
                  <a:outerShdw blurRad="38100" dist="38100" dir="2700000" algn="tl">
                    <a:srgbClr val="000000">
                      <a:alpha val="43137"/>
                    </a:srgbClr>
                  </a:outerShdw>
                </a:effectLst>
                <a:latin typeface="+mn-lt"/>
                <a:ea typeface="Arial Unicode MS" pitchFamily="34" charset="-128"/>
                <a:cs typeface="Arial Unicode MS" pitchFamily="34" charset="-128"/>
              </a:rPr>
              <a:t>Kristalnacht</a:t>
            </a:r>
            <a:endParaRPr lang="en-US" sz="1400" b="1" i="1" baseline="0" dirty="0" smtClean="0">
              <a:effectLst>
                <a:outerShdw blurRad="38100" dist="38100" dir="2700000" algn="tl">
                  <a:srgbClr val="000000">
                    <a:alpha val="43137"/>
                  </a:srgbClr>
                </a:outerShdw>
              </a:effectLst>
              <a:latin typeface="+mn-lt"/>
              <a:ea typeface="Arial Unicode MS" pitchFamily="34" charset="-128"/>
              <a:cs typeface="Arial Unicode MS" pitchFamily="34" charset="-128"/>
            </a:endParaRPr>
          </a:p>
          <a:p>
            <a:pPr marL="285750" indent="-285750">
              <a:buFont typeface="Arial" pitchFamily="34" charset="0"/>
              <a:buChar char="•"/>
            </a:pPr>
            <a:endParaRPr lang="en-US" sz="1400" b="1" i="1" baseline="0" dirty="0" smtClean="0">
              <a:effectLst>
                <a:outerShdw blurRad="38100" dist="38100" dir="2700000" algn="tl">
                  <a:srgbClr val="000000">
                    <a:alpha val="43137"/>
                  </a:srgbClr>
                </a:outerShdw>
              </a:effectLst>
              <a:latin typeface="+mn-lt"/>
              <a:ea typeface="Arial Unicode MS" pitchFamily="34" charset="-128"/>
              <a:cs typeface="Arial Unicode MS" pitchFamily="34" charset="-128"/>
            </a:endParaRPr>
          </a:p>
          <a:p>
            <a:pPr marL="285750" indent="-285750">
              <a:buFont typeface="Arial" pitchFamily="34" charset="0"/>
              <a:buChar char="•"/>
            </a:pPr>
            <a:r>
              <a:rPr lang="en-US" sz="1400" b="1" i="0" baseline="0" dirty="0" smtClean="0">
                <a:effectLst>
                  <a:outerShdw blurRad="38100" dist="38100" dir="2700000" algn="tl">
                    <a:srgbClr val="000000">
                      <a:alpha val="43137"/>
                    </a:srgbClr>
                  </a:outerShdw>
                </a:effectLst>
                <a:latin typeface="+mn-lt"/>
                <a:ea typeface="Arial Unicode MS" pitchFamily="34" charset="-128"/>
                <a:cs typeface="Arial Unicode MS" pitchFamily="34" charset="-128"/>
              </a:rPr>
              <a:t>Dietrich saw the Church was </a:t>
            </a:r>
            <a:r>
              <a:rPr lang="en-US" sz="1400" b="1" i="0" u="sng" baseline="0" dirty="0" smtClean="0">
                <a:effectLst>
                  <a:outerShdw blurRad="38100" dist="38100" dir="2700000" algn="tl">
                    <a:srgbClr val="000000">
                      <a:alpha val="43137"/>
                    </a:srgbClr>
                  </a:outerShdw>
                </a:effectLst>
                <a:latin typeface="+mn-lt"/>
                <a:ea typeface="Arial Unicode MS" pitchFamily="34" charset="-128"/>
                <a:cs typeface="Arial Unicode MS" pitchFamily="34" charset="-128"/>
              </a:rPr>
              <a:t>under attack </a:t>
            </a:r>
            <a:r>
              <a:rPr lang="en-US" sz="1400" b="1" i="0" baseline="0" dirty="0" smtClean="0">
                <a:effectLst>
                  <a:outerShdw blurRad="38100" dist="38100" dir="2700000" algn="tl">
                    <a:srgbClr val="000000">
                      <a:alpha val="43137"/>
                    </a:srgbClr>
                  </a:outerShdw>
                </a:effectLst>
                <a:latin typeface="+mn-lt"/>
                <a:ea typeface="Arial Unicode MS" pitchFamily="34" charset="-128"/>
                <a:cs typeface="Arial Unicode MS" pitchFamily="34" charset="-128"/>
              </a:rPr>
              <a:t>and </a:t>
            </a:r>
            <a:r>
              <a:rPr lang="en-US" sz="1400" b="1" i="0" u="sng" baseline="0" dirty="0" smtClean="0">
                <a:effectLst>
                  <a:outerShdw blurRad="38100" dist="38100" dir="2700000" algn="tl">
                    <a:srgbClr val="000000">
                      <a:alpha val="43137"/>
                    </a:srgbClr>
                  </a:outerShdw>
                </a:effectLst>
                <a:latin typeface="+mn-lt"/>
                <a:ea typeface="Arial Unicode MS" pitchFamily="34" charset="-128"/>
                <a:cs typeface="Arial Unicode MS" pitchFamily="34" charset="-128"/>
              </a:rPr>
              <a:t>at risk of being eliminated</a:t>
            </a:r>
            <a:r>
              <a:rPr lang="en-US" sz="1400" b="1" i="0" u="none" baseline="0" dirty="0" smtClean="0">
                <a:effectLst>
                  <a:outerShdw blurRad="38100" dist="38100" dir="2700000" algn="tl">
                    <a:srgbClr val="000000">
                      <a:alpha val="43137"/>
                    </a:srgbClr>
                  </a:outerShdw>
                </a:effectLst>
                <a:latin typeface="+mn-lt"/>
                <a:ea typeface="Arial Unicode MS" pitchFamily="34" charset="-128"/>
                <a:cs typeface="Arial Unicode MS" pitchFamily="34" charset="-128"/>
              </a:rPr>
              <a:t> </a:t>
            </a:r>
            <a:r>
              <a:rPr lang="en-US" sz="1400" b="1" i="0" baseline="0" dirty="0" smtClean="0">
                <a:effectLst>
                  <a:outerShdw blurRad="38100" dist="38100" dir="2700000" algn="tl">
                    <a:srgbClr val="000000">
                      <a:alpha val="43137"/>
                    </a:srgbClr>
                  </a:outerShdw>
                </a:effectLst>
                <a:latin typeface="+mn-lt"/>
                <a:ea typeface="Arial Unicode MS" pitchFamily="34" charset="-128"/>
                <a:cs typeface="Arial Unicode MS" pitchFamily="34" charset="-128"/>
              </a:rPr>
              <a:t>in any true form from Germany.</a:t>
            </a:r>
          </a:p>
          <a:p>
            <a:pPr marL="285750" indent="-285750">
              <a:buFont typeface="Arial" pitchFamily="34" charset="0"/>
              <a:buChar char="•"/>
            </a:pPr>
            <a:endParaRPr lang="en-US" sz="1400" b="1" i="0" baseline="0" dirty="0" smtClean="0">
              <a:effectLst>
                <a:outerShdw blurRad="38100" dist="38100" dir="2700000" algn="tl">
                  <a:srgbClr val="000000">
                    <a:alpha val="43137"/>
                  </a:srgbClr>
                </a:outerShdw>
              </a:effectLst>
              <a:latin typeface="+mn-lt"/>
              <a:ea typeface="Arial Unicode MS" pitchFamily="34" charset="-128"/>
              <a:cs typeface="Arial Unicode MS" pitchFamily="34" charset="-128"/>
            </a:endParaRPr>
          </a:p>
          <a:p>
            <a:pPr marL="285750" indent="-285750">
              <a:buFont typeface="Arial" pitchFamily="34" charset="0"/>
              <a:buChar char="•"/>
            </a:pPr>
            <a:endParaRPr lang="en-US" sz="1400" b="1" i="0" baseline="0" dirty="0" smtClean="0">
              <a:effectLst>
                <a:outerShdw blurRad="38100" dist="38100" dir="2700000" algn="tl">
                  <a:srgbClr val="000000">
                    <a:alpha val="43137"/>
                  </a:srgbClr>
                </a:outerShdw>
              </a:effectLst>
              <a:latin typeface="+mn-lt"/>
              <a:ea typeface="Arial Unicode MS" pitchFamily="34" charset="-128"/>
              <a:cs typeface="Arial Unicode MS" pitchFamily="34" charset="-128"/>
            </a:endParaRPr>
          </a:p>
          <a:p>
            <a:r>
              <a:rPr lang="en-US" sz="1400" b="1" baseline="0" dirty="0" smtClean="0">
                <a:latin typeface="+mn-lt"/>
              </a:rPr>
              <a:t>I think it’s important for you to get a sense of how this incredible theologian / academician was changing.  </a:t>
            </a:r>
          </a:p>
          <a:p>
            <a:endParaRPr lang="en-US" sz="1400" b="1" baseline="0" dirty="0" smtClean="0">
              <a:latin typeface="+mn-lt"/>
            </a:endParaRPr>
          </a:p>
          <a:p>
            <a:r>
              <a:rPr lang="en-US" sz="1400" b="1" baseline="0" dirty="0" smtClean="0">
                <a:latin typeface="+mn-lt"/>
              </a:rPr>
              <a:t>And I think you’ll be surprised.</a:t>
            </a:r>
          </a:p>
          <a:p>
            <a:endParaRPr lang="en-US" sz="1400" b="1" baseline="0" dirty="0" smtClean="0">
              <a:latin typeface="+mn-lt"/>
            </a:endParaRPr>
          </a:p>
          <a:p>
            <a:pPr marL="0" indent="0">
              <a:buFontTx/>
              <a:buNone/>
            </a:pPr>
            <a:endParaRPr lang="en-US" sz="1400" b="1" i="0" baseline="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4" name="Slide Number Placeholder 3"/>
          <p:cNvSpPr>
            <a:spLocks noGrp="1"/>
          </p:cNvSpPr>
          <p:nvPr>
            <p:ph type="sldNum" sz="quarter" idx="10"/>
          </p:nvPr>
        </p:nvSpPr>
        <p:spPr/>
        <p:txBody>
          <a:bodyPr/>
          <a:lstStyle/>
          <a:p>
            <a:fld id="{42F84F3D-F0EE-4193-BEE0-F2EEA6B425B3}" type="slidenum">
              <a:rPr lang="en-US" smtClean="0"/>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Please read this and the next three  slides ….</a:t>
            </a:r>
            <a:endParaRPr lang="en-US" b="1" baseline="0" dirty="0" smtClean="0"/>
          </a:p>
          <a:p>
            <a:endParaRPr lang="en-US" b="1" baseline="0" dirty="0" smtClean="0"/>
          </a:p>
          <a:p>
            <a:endParaRPr lang="en-US" b="1" dirty="0" smtClean="0"/>
          </a:p>
          <a:p>
            <a:r>
              <a:rPr lang="en-US" sz="1400" b="1" dirty="0" smtClean="0">
                <a:latin typeface="Arial Unicode MS" pitchFamily="34" charset="-128"/>
                <a:ea typeface="Arial Unicode MS" pitchFamily="34" charset="-128"/>
                <a:cs typeface="Arial Unicode MS" pitchFamily="34" charset="-128"/>
              </a:rPr>
              <a:t>Think back to when I commented</a:t>
            </a:r>
            <a:r>
              <a:rPr lang="en-US" sz="1400" b="1" baseline="0" dirty="0" smtClean="0">
                <a:latin typeface="Arial Unicode MS" pitchFamily="34" charset="-128"/>
                <a:ea typeface="Arial Unicode MS" pitchFamily="34" charset="-128"/>
                <a:cs typeface="Arial Unicode MS" pitchFamily="34" charset="-128"/>
              </a:rPr>
              <a:t> about Dietrich’s intellect (which was huge) was more academic, more scholarly.  </a:t>
            </a:r>
          </a:p>
          <a:p>
            <a:endParaRPr lang="en-US" sz="1400" b="1" baseline="0" dirty="0" smtClean="0">
              <a:latin typeface="Arial Unicode MS" pitchFamily="34" charset="-128"/>
              <a:ea typeface="Arial Unicode MS" pitchFamily="34" charset="-128"/>
              <a:cs typeface="Arial Unicode MS" pitchFamily="34" charset="-128"/>
            </a:endParaRPr>
          </a:p>
          <a:p>
            <a:r>
              <a:rPr lang="en-US" sz="1400" b="1" baseline="0" dirty="0" smtClean="0">
                <a:latin typeface="Arial Unicode MS" pitchFamily="34" charset="-128"/>
                <a:ea typeface="Arial Unicode MS" pitchFamily="34" charset="-128"/>
                <a:cs typeface="Arial Unicode MS" pitchFamily="34" charset="-128"/>
              </a:rPr>
              <a:t>This is where I was alluding to changes coming … and not just changes in Germany, but </a:t>
            </a:r>
            <a:r>
              <a:rPr lang="en-US" sz="1400" b="1" i="1" baseline="0" dirty="0" smtClean="0">
                <a:latin typeface="Arial Unicode MS" pitchFamily="34" charset="-128"/>
                <a:ea typeface="Arial Unicode MS" pitchFamily="34" charset="-128"/>
                <a:cs typeface="Arial Unicode MS" pitchFamily="34" charset="-128"/>
              </a:rPr>
              <a:t>IN  him. </a:t>
            </a:r>
          </a:p>
          <a:p>
            <a:endParaRPr lang="en-US" sz="1400" b="1" i="1" baseline="0" dirty="0" smtClean="0">
              <a:latin typeface="Arial Unicode MS" pitchFamily="34" charset="-128"/>
              <a:ea typeface="Arial Unicode MS" pitchFamily="34" charset="-128"/>
              <a:cs typeface="Arial Unicode MS" pitchFamily="34" charset="-128"/>
            </a:endParaRPr>
          </a:p>
          <a:p>
            <a:r>
              <a:rPr lang="en-US" sz="1400" b="1" i="0" baseline="0" dirty="0" smtClean="0">
                <a:latin typeface="Arial Unicode MS" pitchFamily="34" charset="-128"/>
                <a:ea typeface="Arial Unicode MS" pitchFamily="34" charset="-128"/>
                <a:cs typeface="Arial Unicode MS" pitchFamily="34" charset="-128"/>
              </a:rPr>
              <a:t>WHAT DRAMATIC COMMENTS TO MAKE TO A FRIEND.</a:t>
            </a:r>
            <a:endParaRPr lang="en-US" sz="1400" b="1" dirty="0">
              <a:latin typeface="Arial Unicode MS" pitchFamily="34" charset="-128"/>
              <a:ea typeface="Arial Unicode MS" pitchFamily="34" charset="-128"/>
              <a:cs typeface="Arial Unicode MS" pitchFamily="34" charset="-128"/>
            </a:endParaRPr>
          </a:p>
        </p:txBody>
      </p:sp>
      <p:sp>
        <p:nvSpPr>
          <p:cNvPr id="4" name="Slide Number Placeholder 3"/>
          <p:cNvSpPr>
            <a:spLocks noGrp="1"/>
          </p:cNvSpPr>
          <p:nvPr>
            <p:ph type="sldNum" sz="quarter" idx="10"/>
          </p:nvPr>
        </p:nvSpPr>
        <p:spPr/>
        <p:txBody>
          <a:bodyPr/>
          <a:lstStyle/>
          <a:p>
            <a:fld id="{42F84F3D-F0EE-4193-BEE0-F2EEA6B425B3}" type="slidenum">
              <a:rPr lang="en-US" smtClean="0"/>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400" b="1" dirty="0" smtClean="0">
                <a:latin typeface="Arial Unicode MS" pitchFamily="34" charset="-128"/>
                <a:ea typeface="Arial Unicode MS" pitchFamily="34" charset="-128"/>
                <a:cs typeface="Arial Unicode MS" pitchFamily="34" charset="-128"/>
              </a:rPr>
              <a:t>Of</a:t>
            </a:r>
            <a:r>
              <a:rPr lang="en-US" sz="1400" b="1" baseline="0" dirty="0" smtClean="0">
                <a:latin typeface="Arial Unicode MS" pitchFamily="34" charset="-128"/>
                <a:ea typeface="Arial Unicode MS" pitchFamily="34" charset="-128"/>
                <a:cs typeface="Arial Unicode MS" pitchFamily="34" charset="-128"/>
              </a:rPr>
              <a:t> course, it was the SERMON ON THE MOUNT that was the thesis of his </a:t>
            </a:r>
            <a:r>
              <a:rPr lang="en-US" sz="1400" b="1" i="1" baseline="0" dirty="0" smtClean="0">
                <a:latin typeface="Arial Unicode MS" pitchFamily="34" charset="-128"/>
                <a:ea typeface="Arial Unicode MS" pitchFamily="34" charset="-128"/>
                <a:cs typeface="Arial Unicode MS" pitchFamily="34" charset="-128"/>
              </a:rPr>
              <a:t>The Cost of Discipleship .  	</a:t>
            </a:r>
            <a:r>
              <a:rPr lang="en-US" sz="1400" b="1" i="0" baseline="0" dirty="0" smtClean="0">
                <a:latin typeface="Arial Unicode MS" pitchFamily="34" charset="-128"/>
                <a:ea typeface="Arial Unicode MS" pitchFamily="34" charset="-128"/>
                <a:cs typeface="Arial Unicode MS" pitchFamily="34" charset="-128"/>
              </a:rPr>
              <a:t>In German, </a:t>
            </a:r>
            <a:r>
              <a:rPr lang="en-US" sz="1400" b="1" i="1" baseline="0" dirty="0" smtClean="0">
                <a:latin typeface="Arial Unicode MS" pitchFamily="34" charset="-128"/>
                <a:ea typeface="Arial Unicode MS" pitchFamily="34" charset="-128"/>
                <a:cs typeface="Arial Unicode MS" pitchFamily="34" charset="-128"/>
              </a:rPr>
              <a:t>Nachfolge</a:t>
            </a:r>
          </a:p>
          <a:p>
            <a:endParaRPr lang="en-US" sz="1400" b="1" i="1" baseline="0" dirty="0" smtClean="0">
              <a:latin typeface="Arial Unicode MS" pitchFamily="34" charset="-128"/>
              <a:ea typeface="Arial Unicode MS" pitchFamily="34" charset="-128"/>
              <a:cs typeface="Arial Unicode MS" pitchFamily="34" charset="-128"/>
            </a:endParaRPr>
          </a:p>
          <a:p>
            <a:r>
              <a:rPr lang="en-US" sz="1400" b="1" i="0" baseline="0" dirty="0" smtClean="0">
                <a:latin typeface="Arial Unicode MS" pitchFamily="34" charset="-128"/>
                <a:ea typeface="Arial Unicode MS" pitchFamily="34" charset="-128"/>
                <a:cs typeface="Arial Unicode MS" pitchFamily="34" charset="-128"/>
              </a:rPr>
              <a:t>It sounds like Dietrich saw all that was happening around him, and it effected him to the core of his spiritual foundations.</a:t>
            </a:r>
          </a:p>
          <a:p>
            <a:endParaRPr lang="en-US" sz="1400" b="1" i="1" baseline="0" dirty="0" smtClean="0">
              <a:latin typeface="Arial Unicode MS" pitchFamily="34" charset="-128"/>
              <a:ea typeface="Arial Unicode MS" pitchFamily="34" charset="-128"/>
              <a:cs typeface="Arial Unicode MS" pitchFamily="34" charset="-128"/>
            </a:endParaRPr>
          </a:p>
          <a:p>
            <a:endParaRPr lang="en-US" sz="1400" b="1" i="1" baseline="0" dirty="0" smtClean="0">
              <a:latin typeface="Arial Unicode MS" pitchFamily="34" charset="-128"/>
              <a:ea typeface="Arial Unicode MS" pitchFamily="34" charset="-128"/>
              <a:cs typeface="Arial Unicode MS" pitchFamily="34" charset="-128"/>
            </a:endParaRPr>
          </a:p>
        </p:txBody>
      </p:sp>
      <p:sp>
        <p:nvSpPr>
          <p:cNvPr id="4" name="Slide Number Placeholder 3"/>
          <p:cNvSpPr>
            <a:spLocks noGrp="1"/>
          </p:cNvSpPr>
          <p:nvPr>
            <p:ph type="sldNum" sz="quarter" idx="10"/>
          </p:nvPr>
        </p:nvSpPr>
        <p:spPr/>
        <p:txBody>
          <a:bodyPr/>
          <a:lstStyle/>
          <a:p>
            <a:fld id="{42F84F3D-F0EE-4193-BEE0-F2EEA6B425B3}" type="slidenum">
              <a:rPr lang="en-US" smtClean="0"/>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sz="1400" b="1" dirty="0" smtClean="0">
                <a:latin typeface="Arial Unicode MS" pitchFamily="34" charset="-128"/>
                <a:ea typeface="Arial Unicode MS" pitchFamily="34" charset="-128"/>
                <a:cs typeface="Arial Unicode MS" pitchFamily="34" charset="-128"/>
              </a:rPr>
              <a:t>When you read them, these are really STRIKING observations.</a:t>
            </a:r>
          </a:p>
          <a:p>
            <a:endParaRPr lang="en-US" sz="1400" b="1" dirty="0" smtClean="0">
              <a:latin typeface="Arial Unicode MS" pitchFamily="34" charset="-128"/>
              <a:ea typeface="Arial Unicode MS" pitchFamily="34" charset="-128"/>
              <a:cs typeface="Arial Unicode MS" pitchFamily="34" charset="-128"/>
            </a:endParaRPr>
          </a:p>
          <a:p>
            <a:r>
              <a:rPr lang="en-US" sz="1400" b="1" dirty="0" smtClean="0">
                <a:latin typeface="Arial Unicode MS" pitchFamily="34" charset="-128"/>
                <a:ea typeface="Arial Unicode MS" pitchFamily="34" charset="-128"/>
                <a:cs typeface="Arial Unicode MS" pitchFamily="34" charset="-128"/>
              </a:rPr>
              <a:t>I’m certainly a neophyte in terms of Dietrich Bonhoeffer,</a:t>
            </a:r>
            <a:r>
              <a:rPr lang="en-US" sz="1400" b="1" baseline="0" dirty="0" smtClean="0">
                <a:latin typeface="Arial Unicode MS" pitchFamily="34" charset="-128"/>
                <a:ea typeface="Arial Unicode MS" pitchFamily="34" charset="-128"/>
                <a:cs typeface="Arial Unicode MS" pitchFamily="34" charset="-128"/>
              </a:rPr>
              <a:t> but it sounds like quite a change was going on ….   </a:t>
            </a:r>
          </a:p>
          <a:p>
            <a:endParaRPr lang="en-US" sz="1400" b="1" baseline="0" dirty="0" smtClean="0">
              <a:latin typeface="Arial Unicode MS" pitchFamily="34" charset="-128"/>
              <a:ea typeface="Arial Unicode MS" pitchFamily="34" charset="-128"/>
              <a:cs typeface="Arial Unicode MS" pitchFamily="34" charset="-128"/>
            </a:endParaRPr>
          </a:p>
          <a:p>
            <a:r>
              <a:rPr lang="en-US" sz="1400" b="1" baseline="0" dirty="0" smtClean="0">
                <a:latin typeface="Arial Unicode MS" pitchFamily="34" charset="-128"/>
                <a:ea typeface="Arial Unicode MS" pitchFamily="34" charset="-128"/>
                <a:cs typeface="Arial Unicode MS" pitchFamily="34" charset="-128"/>
              </a:rPr>
              <a:t>remember, Dietrich had concluded the people that make up the church ARE THE BODY OF CHRIST.</a:t>
            </a:r>
            <a:endParaRPr lang="en-US" sz="1400" b="1" dirty="0">
              <a:latin typeface="Arial Unicode MS" pitchFamily="34" charset="-128"/>
              <a:ea typeface="Arial Unicode MS" pitchFamily="34" charset="-128"/>
              <a:cs typeface="Arial Unicode MS" pitchFamily="34" charset="-128"/>
            </a:endParaRPr>
          </a:p>
        </p:txBody>
      </p:sp>
      <p:sp>
        <p:nvSpPr>
          <p:cNvPr id="4" name="Slide Number Placeholder 3"/>
          <p:cNvSpPr>
            <a:spLocks noGrp="1"/>
          </p:cNvSpPr>
          <p:nvPr>
            <p:ph type="sldNum" sz="quarter" idx="10"/>
          </p:nvPr>
        </p:nvSpPr>
        <p:spPr/>
        <p:txBody>
          <a:bodyPr/>
          <a:lstStyle/>
          <a:p>
            <a:fld id="{42F84F3D-F0EE-4193-BEE0-F2EEA6B425B3}" type="slidenum">
              <a:rPr lang="en-US" smtClean="0"/>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sz="1400" b="1" dirty="0" smtClean="0">
                <a:latin typeface="+mn-lt"/>
                <a:ea typeface="Arial Unicode MS" pitchFamily="34" charset="-128"/>
                <a:cs typeface="Arial Unicode MS" pitchFamily="34" charset="-128"/>
              </a:rPr>
              <a:t>He</a:t>
            </a:r>
            <a:r>
              <a:rPr lang="en-US" sz="1400" b="1" baseline="0" dirty="0" smtClean="0">
                <a:latin typeface="+mn-lt"/>
                <a:ea typeface="Arial Unicode MS" pitchFamily="34" charset="-128"/>
                <a:cs typeface="Arial Unicode MS" pitchFamily="34" charset="-128"/>
              </a:rPr>
              <a:t> continued …..</a:t>
            </a:r>
          </a:p>
          <a:p>
            <a:endParaRPr lang="en-US" sz="1400" b="1" dirty="0" smtClean="0">
              <a:latin typeface="+mn-lt"/>
              <a:ea typeface="Arial Unicode MS" pitchFamily="34" charset="-128"/>
              <a:cs typeface="Arial Unicode MS" pitchFamily="34" charset="-128"/>
            </a:endParaRPr>
          </a:p>
          <a:p>
            <a:r>
              <a:rPr lang="en-US" sz="1400" b="1" dirty="0" smtClean="0">
                <a:latin typeface="+mn-lt"/>
                <a:ea typeface="Arial Unicode MS" pitchFamily="34" charset="-128"/>
                <a:cs typeface="Arial Unicode MS" pitchFamily="34" charset="-128"/>
              </a:rPr>
              <a:t>Now this sounds something</a:t>
            </a:r>
            <a:r>
              <a:rPr lang="en-US" sz="1400" b="1" baseline="0" dirty="0" smtClean="0">
                <a:latin typeface="+mn-lt"/>
                <a:ea typeface="Arial Unicode MS" pitchFamily="34" charset="-128"/>
                <a:cs typeface="Arial Unicode MS" pitchFamily="34" charset="-128"/>
              </a:rPr>
              <a:t> like what we might hear from a pulpit … </a:t>
            </a:r>
          </a:p>
          <a:p>
            <a:endParaRPr lang="en-US" sz="1400" b="1" baseline="0" dirty="0" smtClean="0">
              <a:latin typeface="Arial Unicode MS" pitchFamily="34" charset="-128"/>
              <a:ea typeface="Arial Unicode MS" pitchFamily="34" charset="-128"/>
              <a:cs typeface="Arial Unicode MS" pitchFamily="34" charset="-128"/>
            </a:endParaRPr>
          </a:p>
          <a:p>
            <a:r>
              <a:rPr lang="en-US" sz="1400" b="1" baseline="0" dirty="0" smtClean="0">
                <a:latin typeface="Arial Unicode MS" pitchFamily="34" charset="-128"/>
                <a:ea typeface="Arial Unicode MS" pitchFamily="34" charset="-128"/>
                <a:cs typeface="Arial Unicode MS" pitchFamily="34" charset="-128"/>
              </a:rPr>
              <a:t>I suspect each of us have our own </a:t>
            </a:r>
            <a:r>
              <a:rPr lang="en-US" sz="1400" b="1" i="1" baseline="0" dirty="0" smtClean="0">
                <a:latin typeface="Arial Unicode MS" pitchFamily="34" charset="-128"/>
                <a:ea typeface="Arial Unicode MS" pitchFamily="34" charset="-128"/>
                <a:cs typeface="Arial Unicode MS" pitchFamily="34" charset="-128"/>
              </a:rPr>
              <a:t>take  </a:t>
            </a:r>
            <a:r>
              <a:rPr lang="en-US" sz="1400" b="1" i="0" baseline="0" dirty="0" smtClean="0">
                <a:latin typeface="Arial Unicode MS" pitchFamily="34" charset="-128"/>
                <a:ea typeface="Arial Unicode MS" pitchFamily="34" charset="-128"/>
                <a:cs typeface="Arial Unicode MS" pitchFamily="34" charset="-128"/>
              </a:rPr>
              <a:t>on what Dietrich is saying … and that it effects each of us a little differently.  </a:t>
            </a:r>
          </a:p>
          <a:p>
            <a:endParaRPr lang="en-US" sz="1400" b="1" i="0" baseline="0" dirty="0" smtClean="0">
              <a:latin typeface="Arial Unicode MS" pitchFamily="34" charset="-128"/>
              <a:ea typeface="Arial Unicode MS" pitchFamily="34" charset="-128"/>
              <a:cs typeface="Arial Unicode MS" pitchFamily="34" charset="-128"/>
            </a:endParaRPr>
          </a:p>
          <a:p>
            <a:r>
              <a:rPr lang="en-US" sz="1400" b="1" i="0" baseline="0" dirty="0" smtClean="0">
                <a:latin typeface="Arial Unicode MS" pitchFamily="34" charset="-128"/>
                <a:ea typeface="Arial Unicode MS" pitchFamily="34" charset="-128"/>
                <a:cs typeface="Arial Unicode MS" pitchFamily="34" charset="-128"/>
              </a:rPr>
              <a:t>As we move to the next slide, put yourself in a </a:t>
            </a:r>
            <a:r>
              <a:rPr lang="en-US" sz="1400" b="1" i="1" baseline="0" dirty="0" smtClean="0">
                <a:latin typeface="Arial Unicode MS" pitchFamily="34" charset="-128"/>
                <a:ea typeface="Arial Unicode MS" pitchFamily="34" charset="-128"/>
                <a:cs typeface="Arial Unicode MS" pitchFamily="34" charset="-128"/>
              </a:rPr>
              <a:t>Dietrich mindset ….  </a:t>
            </a:r>
            <a:r>
              <a:rPr lang="en-US" sz="1400" b="1" i="0" baseline="0" dirty="0" smtClean="0">
                <a:latin typeface="Arial Unicode MS" pitchFamily="34" charset="-128"/>
                <a:ea typeface="Arial Unicode MS" pitchFamily="34" charset="-128"/>
                <a:cs typeface="Arial Unicode MS" pitchFamily="34" charset="-128"/>
              </a:rPr>
              <a:t>think like </a:t>
            </a:r>
            <a:r>
              <a:rPr lang="en-US" sz="1400" b="1" i="1" baseline="0" dirty="0" smtClean="0">
                <a:latin typeface="Arial Unicode MS" pitchFamily="34" charset="-128"/>
                <a:ea typeface="Arial Unicode MS" pitchFamily="34" charset="-128"/>
                <a:cs typeface="Arial Unicode MS" pitchFamily="34" charset="-128"/>
              </a:rPr>
              <a:t>he  </a:t>
            </a:r>
            <a:r>
              <a:rPr lang="en-US" sz="1400" b="1" i="0" baseline="0" dirty="0" smtClean="0">
                <a:latin typeface="Arial Unicode MS" pitchFamily="34" charset="-128"/>
                <a:ea typeface="Arial Unicode MS" pitchFamily="34" charset="-128"/>
                <a:cs typeface="Arial Unicode MS" pitchFamily="34" charset="-128"/>
              </a:rPr>
              <a:t>thought as he made these comments and then consider what Dietrich faced, what he felt about what was happening in his country … and to his Church.</a:t>
            </a:r>
            <a:endParaRPr lang="en-US" sz="1400" b="1" dirty="0">
              <a:latin typeface="Arial Unicode MS" pitchFamily="34" charset="-128"/>
              <a:ea typeface="Arial Unicode MS" pitchFamily="34" charset="-128"/>
              <a:cs typeface="Arial Unicode MS" pitchFamily="34" charset="-128"/>
            </a:endParaRPr>
          </a:p>
        </p:txBody>
      </p:sp>
      <p:sp>
        <p:nvSpPr>
          <p:cNvPr id="4" name="Slide Number Placeholder 3"/>
          <p:cNvSpPr>
            <a:spLocks noGrp="1"/>
          </p:cNvSpPr>
          <p:nvPr>
            <p:ph type="sldNum" sz="quarter" idx="10"/>
          </p:nvPr>
        </p:nvSpPr>
        <p:spPr/>
        <p:txBody>
          <a:bodyPr/>
          <a:lstStyle/>
          <a:p>
            <a:fld id="{42F84F3D-F0EE-4193-BEE0-F2EEA6B425B3}" type="slidenum">
              <a:rPr lang="en-US" smtClean="0"/>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400" b="1" dirty="0" smtClean="0"/>
          </a:p>
          <a:p>
            <a:r>
              <a:rPr lang="en-US" sz="1400" b="1" dirty="0" smtClean="0">
                <a:latin typeface="Arial Unicode MS" pitchFamily="34" charset="-128"/>
                <a:ea typeface="Arial Unicode MS" pitchFamily="34" charset="-128"/>
                <a:cs typeface="Arial Unicode MS" pitchFamily="34" charset="-128"/>
              </a:rPr>
              <a:t>This </a:t>
            </a:r>
            <a:r>
              <a:rPr lang="en-US" sz="1400" b="1" i="1" dirty="0" smtClean="0">
                <a:latin typeface="Arial Unicode MS" pitchFamily="34" charset="-128"/>
                <a:ea typeface="Arial Unicode MS" pitchFamily="34" charset="-128"/>
                <a:cs typeface="Arial Unicode MS" pitchFamily="34" charset="-128"/>
              </a:rPr>
              <a:t>is</a:t>
            </a:r>
            <a:r>
              <a:rPr lang="en-US" sz="1400" b="1" dirty="0" smtClean="0">
                <a:latin typeface="Arial Unicode MS" pitchFamily="34" charset="-128"/>
                <a:ea typeface="Arial Unicode MS" pitchFamily="34" charset="-128"/>
                <a:cs typeface="Arial Unicode MS" pitchFamily="34" charset="-128"/>
              </a:rPr>
              <a:t> </a:t>
            </a:r>
            <a:r>
              <a:rPr lang="en-US" sz="1400" b="1" dirty="0" smtClean="0">
                <a:latin typeface="Arial Unicode MS" pitchFamily="34" charset="-128"/>
                <a:ea typeface="Arial Unicode MS" pitchFamily="34" charset="-128"/>
                <a:cs typeface="Arial Unicode MS" pitchFamily="34" charset="-128"/>
              </a:rPr>
              <a:t> what</a:t>
            </a:r>
            <a:r>
              <a:rPr lang="en-US" sz="1400" b="1" baseline="0" dirty="0" smtClean="0">
                <a:latin typeface="Arial Unicode MS" pitchFamily="34" charset="-128"/>
                <a:ea typeface="Arial Unicode MS" pitchFamily="34" charset="-128"/>
                <a:cs typeface="Arial Unicode MS" pitchFamily="34" charset="-128"/>
              </a:rPr>
              <a:t> </a:t>
            </a:r>
            <a:r>
              <a:rPr lang="en-US" sz="1400" b="1" baseline="0" dirty="0" smtClean="0">
                <a:latin typeface="Arial Unicode MS" pitchFamily="34" charset="-128"/>
                <a:ea typeface="Arial Unicode MS" pitchFamily="34" charset="-128"/>
                <a:cs typeface="Arial Unicode MS" pitchFamily="34" charset="-128"/>
              </a:rPr>
              <a:t>Dietrich faced.  The Church, as he knew it and loved it, was changed to be </a:t>
            </a:r>
            <a:r>
              <a:rPr lang="en-US" sz="1400" b="1" u="sng" baseline="0" dirty="0" smtClean="0">
                <a:latin typeface="Arial Unicode MS" pitchFamily="34" charset="-128"/>
                <a:ea typeface="Arial Unicode MS" pitchFamily="34" charset="-128"/>
                <a:cs typeface="Arial Unicode MS" pitchFamily="34" charset="-128"/>
              </a:rPr>
              <a:t>Hitler’s</a:t>
            </a:r>
            <a:r>
              <a:rPr lang="en-US" sz="1400" b="1" baseline="0" dirty="0" smtClean="0">
                <a:latin typeface="Arial Unicode MS" pitchFamily="34" charset="-128"/>
                <a:ea typeface="Arial Unicode MS" pitchFamily="34" charset="-128"/>
                <a:cs typeface="Arial Unicode MS" pitchFamily="34" charset="-128"/>
              </a:rPr>
              <a:t>  ….  not God’s.</a:t>
            </a:r>
          </a:p>
          <a:p>
            <a:endParaRPr lang="en-US" sz="1400" b="1" baseline="0" dirty="0" smtClean="0">
              <a:latin typeface="Arial Unicode MS" pitchFamily="34" charset="-128"/>
              <a:ea typeface="Arial Unicode MS" pitchFamily="34" charset="-128"/>
              <a:cs typeface="Arial Unicode MS" pitchFamily="34" charset="-128"/>
            </a:endParaRPr>
          </a:p>
          <a:p>
            <a:endParaRPr lang="en-US" sz="1400" b="1" dirty="0" smtClean="0">
              <a:latin typeface="Arial Unicode MS" pitchFamily="34" charset="-128"/>
              <a:ea typeface="Arial Unicode MS" pitchFamily="34" charset="-128"/>
              <a:cs typeface="Arial Unicode MS" pitchFamily="34" charset="-128"/>
            </a:endParaRPr>
          </a:p>
          <a:p>
            <a:r>
              <a:rPr lang="en-US" sz="1400" b="1" dirty="0" smtClean="0"/>
              <a:t>For Hitler</a:t>
            </a:r>
            <a:r>
              <a:rPr lang="en-US" sz="1400" b="1" baseline="0" dirty="0" smtClean="0"/>
              <a:t> to succeed, he needed </a:t>
            </a:r>
            <a:r>
              <a:rPr lang="en-US" sz="1400" b="1" baseline="0" dirty="0" smtClean="0"/>
              <a:t>(and he </a:t>
            </a:r>
            <a:r>
              <a:rPr lang="en-US" sz="1400" b="1" u="sng" baseline="0" dirty="0" smtClean="0"/>
              <a:t>required</a:t>
            </a:r>
            <a:r>
              <a:rPr lang="en-US" sz="1400" b="1" baseline="0" dirty="0" smtClean="0"/>
              <a:t>) absolute support of the church.  He achieved that by requiring mainstream religions to adopt the Aryan Paragraph.</a:t>
            </a:r>
            <a:endParaRPr lang="en-US" sz="1400" b="1" i="0" baseline="0" dirty="0" smtClean="0"/>
          </a:p>
          <a:p>
            <a:endParaRPr lang="en-US" sz="1400" b="1" i="0" baseline="0" dirty="0" smtClean="0"/>
          </a:p>
          <a:p>
            <a:r>
              <a:rPr lang="en-US" sz="1400" b="1" i="0" baseline="0" dirty="0" smtClean="0"/>
              <a:t>Somewhere I read the </a:t>
            </a:r>
            <a:r>
              <a:rPr lang="en-US" sz="1400" b="1" i="0" baseline="0" dirty="0" smtClean="0"/>
              <a:t>description of this period.  It said:  </a:t>
            </a:r>
            <a:r>
              <a:rPr lang="en-US" sz="1400" b="1" i="0" baseline="0" dirty="0" smtClean="0"/>
              <a:t>Democracy was </a:t>
            </a:r>
            <a:r>
              <a:rPr lang="en-US" sz="1400" b="1" i="1" baseline="0" dirty="0" smtClean="0"/>
              <a:t>murdered  </a:t>
            </a:r>
            <a:r>
              <a:rPr lang="en-US" sz="1400" b="1" i="0" baseline="0" dirty="0" smtClean="0"/>
              <a:t>and  </a:t>
            </a:r>
            <a:r>
              <a:rPr lang="en-US" sz="1400" b="1" i="1" baseline="0" dirty="0" smtClean="0"/>
              <a:t>lawlessness  </a:t>
            </a:r>
            <a:r>
              <a:rPr lang="en-US" sz="1400" b="1" i="0" baseline="0" dirty="0" smtClean="0"/>
              <a:t>became legal.  The Nazis ruled, unchecked and with raw power.</a:t>
            </a:r>
            <a:endParaRPr lang="en-US" sz="1400" b="1" dirty="0"/>
          </a:p>
        </p:txBody>
      </p:sp>
      <p:sp>
        <p:nvSpPr>
          <p:cNvPr id="4" name="Slide Number Placeholder 3"/>
          <p:cNvSpPr>
            <a:spLocks noGrp="1"/>
          </p:cNvSpPr>
          <p:nvPr>
            <p:ph type="sldNum" sz="quarter" idx="10"/>
          </p:nvPr>
        </p:nvSpPr>
        <p:spPr/>
        <p:txBody>
          <a:bodyPr/>
          <a:lstStyle/>
          <a:p>
            <a:fld id="{42F84F3D-F0EE-4193-BEE0-F2EEA6B425B3}" type="slidenum">
              <a:rPr lang="en-US" smtClean="0"/>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dirty="0" smtClean="0">
              <a:latin typeface="Arial Unicode MS" pitchFamily="34" charset="-128"/>
              <a:ea typeface="Arial Unicode MS" pitchFamily="34" charset="-128"/>
              <a:cs typeface="Arial Unicode MS" pitchFamily="34" charset="-128"/>
            </a:endParaRPr>
          </a:p>
          <a:p>
            <a:r>
              <a:rPr lang="en-US" b="1" dirty="0" smtClean="0">
                <a:latin typeface="Arial Unicode MS" pitchFamily="34" charset="-128"/>
                <a:ea typeface="Arial Unicode MS" pitchFamily="34" charset="-128"/>
                <a:cs typeface="Arial Unicode MS" pitchFamily="34" charset="-128"/>
              </a:rPr>
              <a:t>This </a:t>
            </a:r>
            <a:r>
              <a:rPr lang="en-US" b="1" dirty="0" smtClean="0">
                <a:latin typeface="Arial Unicode MS" pitchFamily="34" charset="-128"/>
                <a:ea typeface="Arial Unicode MS" pitchFamily="34" charset="-128"/>
                <a:cs typeface="Arial Unicode MS" pitchFamily="34" charset="-128"/>
              </a:rPr>
              <a:t>ecumenical counsel was </a:t>
            </a:r>
            <a:r>
              <a:rPr lang="en-US" b="1" dirty="0" smtClean="0">
                <a:latin typeface="Arial Unicode MS" pitchFamily="34" charset="-128"/>
                <a:ea typeface="Arial Unicode MS" pitchFamily="34" charset="-128"/>
                <a:cs typeface="Arial Unicode MS" pitchFamily="34" charset="-128"/>
              </a:rPr>
              <a:t>attended by pastors </a:t>
            </a:r>
            <a:r>
              <a:rPr lang="en-US" b="1" dirty="0" smtClean="0">
                <a:latin typeface="Arial Unicode MS" pitchFamily="34" charset="-128"/>
                <a:ea typeface="Arial Unicode MS" pitchFamily="34" charset="-128"/>
                <a:cs typeface="Arial Unicode MS" pitchFamily="34" charset="-128"/>
              </a:rPr>
              <a:t>from across </a:t>
            </a:r>
            <a:r>
              <a:rPr lang="en-US" b="1" dirty="0" smtClean="0">
                <a:latin typeface="Arial Unicode MS" pitchFamily="34" charset="-128"/>
                <a:ea typeface="Arial Unicode MS" pitchFamily="34" charset="-128"/>
                <a:cs typeface="Arial Unicode MS" pitchFamily="34" charset="-128"/>
              </a:rPr>
              <a:t>Europe.  They  </a:t>
            </a:r>
            <a:r>
              <a:rPr lang="en-US" b="1" dirty="0" smtClean="0">
                <a:latin typeface="Arial Unicode MS" pitchFamily="34" charset="-128"/>
                <a:ea typeface="Arial Unicode MS" pitchFamily="34" charset="-128"/>
                <a:cs typeface="Arial Unicode MS" pitchFamily="34" charset="-128"/>
              </a:rPr>
              <a:t>tried to come to terms w/how to cope with Hitler.</a:t>
            </a:r>
          </a:p>
          <a:p>
            <a:endParaRPr lang="en-US" b="1" dirty="0" smtClean="0">
              <a:latin typeface="Arial Unicode MS" pitchFamily="34" charset="-128"/>
              <a:ea typeface="Arial Unicode MS" pitchFamily="34" charset="-128"/>
              <a:cs typeface="Arial Unicode MS" pitchFamily="34" charset="-128"/>
            </a:endParaRPr>
          </a:p>
          <a:p>
            <a:r>
              <a:rPr lang="en-US" sz="1400" b="1"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And, again, Dietrich does not stand by and watch.  He’s totally committed to ACTION</a:t>
            </a:r>
            <a:r>
              <a:rPr lang="en-US" sz="1400" b="1" baseline="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to safe the Church.</a:t>
            </a:r>
          </a:p>
          <a:p>
            <a:endParaRPr lang="en-US" sz="1400" b="1" baseline="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r>
              <a:rPr lang="en-US" sz="1400" b="1"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As</a:t>
            </a:r>
            <a:r>
              <a:rPr lang="en-US" sz="1400" b="1" baseline="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I read about Dietrich … and as I </a:t>
            </a:r>
            <a:r>
              <a:rPr lang="en-US" sz="1400" b="1" u="sng" baseline="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read</a:t>
            </a:r>
            <a:r>
              <a:rPr lang="en-US" sz="1400" b="1" baseline="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r>
              <a:rPr lang="en-US" sz="1400" b="1" i="1" baseline="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Dietrich  …</a:t>
            </a:r>
            <a:r>
              <a:rPr lang="en-US" sz="1400" b="1" i="0" baseline="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I was always looking for what supported his decision to join the German resistance effort to assassinate Hitler.</a:t>
            </a:r>
          </a:p>
          <a:p>
            <a:endParaRPr lang="en-US" sz="1400" b="1" i="0" baseline="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r>
              <a:rPr lang="en-US" sz="1400" b="1" i="0" baseline="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I don’t see </a:t>
            </a:r>
            <a:r>
              <a:rPr lang="en-US" sz="1400" b="1" i="1" baseline="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THIS  </a:t>
            </a:r>
            <a:r>
              <a:rPr lang="en-US" sz="1400" b="1" i="0" baseline="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as the </a:t>
            </a:r>
            <a:r>
              <a:rPr lang="en-US" sz="1400" b="1" i="0" baseline="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answer.  </a:t>
            </a:r>
            <a:r>
              <a:rPr lang="en-US" sz="1400" b="1" i="0" baseline="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I do think it kind of points </a:t>
            </a:r>
            <a:r>
              <a:rPr lang="en-US" sz="1400" b="1" i="0" baseline="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to the future … and we’re not there yet.</a:t>
            </a:r>
          </a:p>
          <a:p>
            <a:endParaRPr lang="en-US" sz="1400" b="1" i="0" baseline="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r>
              <a:rPr lang="en-US" sz="1400" b="1" i="0" baseline="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pp 241</a:t>
            </a:r>
          </a:p>
          <a:p>
            <a:endParaRPr lang="en-US" sz="1400" b="1" dirty="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4" name="Slide Number Placeholder 3"/>
          <p:cNvSpPr>
            <a:spLocks noGrp="1"/>
          </p:cNvSpPr>
          <p:nvPr>
            <p:ph type="sldNum" sz="quarter" idx="10"/>
          </p:nvPr>
        </p:nvSpPr>
        <p:spPr/>
        <p:txBody>
          <a:bodyPr/>
          <a:lstStyle/>
          <a:p>
            <a:fld id="{42F84F3D-F0EE-4193-BEE0-F2EEA6B425B3}" type="slidenum">
              <a:rPr lang="en-US" smtClean="0"/>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sz="1400" b="1" dirty="0" smtClean="0">
                <a:latin typeface="Arial Unicode MS" pitchFamily="34" charset="-128"/>
                <a:ea typeface="Arial Unicode MS" pitchFamily="34" charset="-128"/>
                <a:cs typeface="Arial Unicode MS" pitchFamily="34" charset="-128"/>
              </a:rPr>
              <a:t>Does anyone know what the term ‘confessing church’ means?     In plain language, it was taken from a Latin</a:t>
            </a:r>
            <a:r>
              <a:rPr lang="en-US" sz="1400" b="1" baseline="0" dirty="0" smtClean="0">
                <a:latin typeface="Arial Unicode MS" pitchFamily="34" charset="-128"/>
                <a:ea typeface="Arial Unicode MS" pitchFamily="34" charset="-128"/>
                <a:cs typeface="Arial Unicode MS" pitchFamily="34" charset="-128"/>
              </a:rPr>
              <a:t> phrase, and meant  … there comes a time when the Church has to speak up for what’s right (God’s way).</a:t>
            </a:r>
            <a:endParaRPr lang="en-US" sz="1400" b="1" dirty="0" smtClean="0">
              <a:latin typeface="Arial Unicode MS" pitchFamily="34" charset="-128"/>
              <a:ea typeface="Arial Unicode MS" pitchFamily="34" charset="-128"/>
              <a:cs typeface="Arial Unicode MS" pitchFamily="34" charset="-128"/>
            </a:endParaRPr>
          </a:p>
          <a:p>
            <a:endParaRPr lang="en-US" sz="1400" b="1" baseline="0" dirty="0" smtClean="0">
              <a:latin typeface="Arial Unicode MS" pitchFamily="34" charset="-128"/>
              <a:ea typeface="Arial Unicode MS" pitchFamily="34" charset="-128"/>
              <a:cs typeface="Arial Unicode MS" pitchFamily="34" charset="-128"/>
            </a:endParaRPr>
          </a:p>
          <a:p>
            <a:r>
              <a:rPr lang="en-US" sz="1400" b="1" baseline="0" dirty="0" smtClean="0">
                <a:latin typeface="Arial Unicode MS" pitchFamily="34" charset="-128"/>
                <a:ea typeface="Arial Unicode MS" pitchFamily="34" charset="-128"/>
                <a:cs typeface="Arial Unicode MS" pitchFamily="34" charset="-128"/>
              </a:rPr>
              <a:t>… </a:t>
            </a:r>
            <a:r>
              <a:rPr lang="en-US" sz="1400" b="1" baseline="0" dirty="0" smtClean="0">
                <a:latin typeface="Arial Unicode MS" pitchFamily="34" charset="-128"/>
                <a:ea typeface="Arial Unicode MS" pitchFamily="34" charset="-128"/>
                <a:cs typeface="Arial Unicode MS" pitchFamily="34" charset="-128"/>
              </a:rPr>
              <a:t>what he was making happen to try to save the church.</a:t>
            </a:r>
          </a:p>
          <a:p>
            <a:endParaRPr lang="en-US" sz="1400" b="1" baseline="0" dirty="0" smtClean="0">
              <a:latin typeface="Arial Unicode MS" pitchFamily="34" charset="-128"/>
              <a:ea typeface="Arial Unicode MS" pitchFamily="34" charset="-128"/>
              <a:cs typeface="Arial Unicode MS" pitchFamily="34" charset="-128"/>
            </a:endParaRPr>
          </a:p>
          <a:p>
            <a:r>
              <a:rPr lang="en-US" sz="1400" b="1" baseline="0" dirty="0" smtClean="0">
                <a:latin typeface="Arial Unicode MS" pitchFamily="34" charset="-128"/>
                <a:ea typeface="Arial Unicode MS" pitchFamily="34" charset="-128"/>
                <a:cs typeface="Arial Unicode MS" pitchFamily="34" charset="-128"/>
              </a:rPr>
              <a:t>The pastors who joined the League, and it was a large number, agreed to 4 points:</a:t>
            </a:r>
          </a:p>
          <a:p>
            <a:pPr marL="342900" indent="-342900">
              <a:buAutoNum type="arabicPeriod"/>
            </a:pPr>
            <a:r>
              <a:rPr lang="en-US" sz="1400" b="1" baseline="0" dirty="0" smtClean="0">
                <a:latin typeface="Arial Unicode MS" pitchFamily="34" charset="-128"/>
                <a:ea typeface="Arial Unicode MS" pitchFamily="34" charset="-128"/>
                <a:cs typeface="Arial Unicode MS" pitchFamily="34" charset="-128"/>
              </a:rPr>
              <a:t>Signers would rededicate themselves to the scriptures and to the previous doctrinal confessions of the Church</a:t>
            </a:r>
          </a:p>
          <a:p>
            <a:pPr marL="342900" indent="-342900">
              <a:buAutoNum type="arabicPeriod"/>
            </a:pPr>
            <a:r>
              <a:rPr lang="en-US" sz="1400" b="1" baseline="0" dirty="0" smtClean="0">
                <a:latin typeface="Arial Unicode MS" pitchFamily="34" charset="-128"/>
                <a:ea typeface="Arial Unicode MS" pitchFamily="34" charset="-128"/>
                <a:cs typeface="Arial Unicode MS" pitchFamily="34" charset="-128"/>
              </a:rPr>
              <a:t>would work to protect the church’s fidelity to scripture and to confession</a:t>
            </a:r>
          </a:p>
          <a:p>
            <a:pPr marL="342900" indent="-342900">
              <a:buAutoNum type="arabicPeriod"/>
            </a:pPr>
            <a:r>
              <a:rPr lang="en-US" sz="1400" b="1" baseline="0" dirty="0" smtClean="0">
                <a:latin typeface="Arial Unicode MS" pitchFamily="34" charset="-128"/>
                <a:ea typeface="Arial Unicode MS" pitchFamily="34" charset="-128"/>
                <a:cs typeface="Arial Unicode MS" pitchFamily="34" charset="-128"/>
              </a:rPr>
              <a:t>3 would lend financial aid to those being persecuted by new laws or by any kind of violence</a:t>
            </a:r>
          </a:p>
          <a:p>
            <a:pPr marL="342900" indent="-342900">
              <a:buAutoNum type="arabicPeriod"/>
            </a:pPr>
            <a:r>
              <a:rPr lang="en-US" sz="1400" b="1" baseline="0" dirty="0" smtClean="0">
                <a:latin typeface="Arial Unicode MS" pitchFamily="34" charset="-128"/>
                <a:ea typeface="Arial Unicode MS" pitchFamily="34" charset="-128"/>
                <a:cs typeface="Arial Unicode MS" pitchFamily="34" charset="-128"/>
              </a:rPr>
              <a:t>they would firmly reject the Aryan Paragraph</a:t>
            </a:r>
            <a:endParaRPr lang="en-US" sz="1400" b="1" dirty="0">
              <a:latin typeface="Arial Unicode MS" pitchFamily="34" charset="-128"/>
              <a:ea typeface="Arial Unicode MS" pitchFamily="34" charset="-128"/>
              <a:cs typeface="Arial Unicode MS" pitchFamily="34" charset="-128"/>
            </a:endParaRPr>
          </a:p>
        </p:txBody>
      </p:sp>
      <p:sp>
        <p:nvSpPr>
          <p:cNvPr id="4" name="Slide Number Placeholder 3"/>
          <p:cNvSpPr>
            <a:spLocks noGrp="1"/>
          </p:cNvSpPr>
          <p:nvPr>
            <p:ph type="sldNum" sz="quarter" idx="10"/>
          </p:nvPr>
        </p:nvSpPr>
        <p:spPr/>
        <p:txBody>
          <a:bodyPr/>
          <a:lstStyle/>
          <a:p>
            <a:fld id="{42F84F3D-F0EE-4193-BEE0-F2EEA6B425B3}" type="slidenum">
              <a:rPr lang="en-US" smtClean="0"/>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400" b="1" dirty="0" smtClean="0">
              <a:latin typeface="Arial Unicode MS" pitchFamily="34" charset="-128"/>
              <a:ea typeface="Arial Unicode MS" pitchFamily="34" charset="-128"/>
              <a:cs typeface="Arial Unicode MS" pitchFamily="34" charset="-128"/>
            </a:endParaRPr>
          </a:p>
          <a:p>
            <a:r>
              <a:rPr lang="en-US" sz="1400" b="1" dirty="0" smtClean="0">
                <a:latin typeface="Arial Unicode MS" pitchFamily="34" charset="-128"/>
                <a:ea typeface="Arial Unicode MS" pitchFamily="34" charset="-128"/>
                <a:cs typeface="Arial Unicode MS" pitchFamily="34" charset="-128"/>
              </a:rPr>
              <a:t>I don’t know the event of this picture.  I put it in to show how he’d aged over 6 or 7 years (since Barcelona</a:t>
            </a:r>
            <a:r>
              <a:rPr lang="en-US" sz="1400" b="1" dirty="0" smtClean="0">
                <a:latin typeface="Arial Unicode MS" pitchFamily="34" charset="-128"/>
                <a:ea typeface="Arial Unicode MS" pitchFamily="34" charset="-128"/>
                <a:cs typeface="Arial Unicode MS" pitchFamily="34" charset="-128"/>
              </a:rPr>
              <a:t>).</a:t>
            </a:r>
          </a:p>
          <a:p>
            <a:endParaRPr lang="en-US" sz="1400" b="1" dirty="0" smtClean="0">
              <a:latin typeface="Arial Unicode MS" pitchFamily="34" charset="-128"/>
              <a:ea typeface="Arial Unicode MS" pitchFamily="34" charset="-128"/>
              <a:cs typeface="Arial Unicode MS" pitchFamily="34" charset="-128"/>
            </a:endParaRPr>
          </a:p>
          <a:p>
            <a:r>
              <a:rPr lang="en-US" sz="1400" b="1" dirty="0" smtClean="0">
                <a:latin typeface="Arial Unicode MS" pitchFamily="34" charset="-128"/>
                <a:ea typeface="Arial Unicode MS" pitchFamily="34" charset="-128"/>
                <a:cs typeface="Arial Unicode MS" pitchFamily="34" charset="-128"/>
              </a:rPr>
              <a:t>To support the seminary, Dietrich raised funds from supportive,</a:t>
            </a:r>
            <a:r>
              <a:rPr lang="en-US" sz="1400" b="1" baseline="0" dirty="0" smtClean="0">
                <a:latin typeface="Arial Unicode MS" pitchFamily="34" charset="-128"/>
                <a:ea typeface="Arial Unicode MS" pitchFamily="34" charset="-128"/>
                <a:cs typeface="Arial Unicode MS" pitchFamily="34" charset="-128"/>
              </a:rPr>
              <a:t> moneyed Christians in Pomerania.  One lady, Ruth von Kleist-</a:t>
            </a:r>
            <a:r>
              <a:rPr lang="en-US" sz="1400" b="1" baseline="0" dirty="0" err="1" smtClean="0">
                <a:latin typeface="Arial Unicode MS" pitchFamily="34" charset="-128"/>
                <a:ea typeface="Arial Unicode MS" pitchFamily="34" charset="-128"/>
                <a:cs typeface="Arial Unicode MS" pitchFamily="34" charset="-128"/>
              </a:rPr>
              <a:t>Retzow</a:t>
            </a:r>
            <a:r>
              <a:rPr lang="en-US" sz="1400" b="1" baseline="0" dirty="0" smtClean="0">
                <a:latin typeface="Arial Unicode MS" pitchFamily="34" charset="-128"/>
                <a:ea typeface="Arial Unicode MS" pitchFamily="34" charset="-128"/>
                <a:cs typeface="Arial Unicode MS" pitchFamily="34" charset="-128"/>
              </a:rPr>
              <a:t>, was a strong supporter of Dietrich.  She was also the grandmother of Maria von Wedemeyer.</a:t>
            </a:r>
          </a:p>
          <a:p>
            <a:endParaRPr lang="en-US" sz="1400" b="1" baseline="0" dirty="0" smtClean="0">
              <a:latin typeface="Arial Unicode MS" pitchFamily="34" charset="-128"/>
              <a:ea typeface="Arial Unicode MS" pitchFamily="34" charset="-128"/>
              <a:cs typeface="Arial Unicode MS" pitchFamily="34" charset="-128"/>
            </a:endParaRPr>
          </a:p>
          <a:p>
            <a:endParaRPr lang="en-US" sz="1400" b="1" dirty="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4" name="Slide Number Placeholder 3"/>
          <p:cNvSpPr>
            <a:spLocks noGrp="1"/>
          </p:cNvSpPr>
          <p:nvPr>
            <p:ph type="sldNum" sz="quarter" idx="10"/>
          </p:nvPr>
        </p:nvSpPr>
        <p:spPr/>
        <p:txBody>
          <a:bodyPr/>
          <a:lstStyle/>
          <a:p>
            <a:fld id="{42F84F3D-F0EE-4193-BEE0-F2EEA6B425B3}" type="slidenum">
              <a:rPr lang="en-US" smtClean="0"/>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400" b="1" dirty="0" smtClean="0">
              <a:latin typeface="Arial Unicode MS" pitchFamily="34" charset="-128"/>
              <a:ea typeface="Arial Unicode MS" pitchFamily="34" charset="-128"/>
              <a:cs typeface="Arial Unicode MS" pitchFamily="34" charset="-128"/>
            </a:endParaRPr>
          </a:p>
          <a:p>
            <a:r>
              <a:rPr lang="en-US" sz="1400" b="1" dirty="0" smtClean="0">
                <a:latin typeface="Arial Unicode MS" pitchFamily="34" charset="-128"/>
                <a:ea typeface="Arial Unicode MS" pitchFamily="34" charset="-128"/>
                <a:cs typeface="Arial Unicode MS" pitchFamily="34" charset="-128"/>
              </a:rPr>
              <a:t>These are the only three pictures I found of Maria.  </a:t>
            </a:r>
          </a:p>
          <a:p>
            <a:endParaRPr lang="en-US" sz="1400" b="1" dirty="0" smtClean="0">
              <a:latin typeface="Arial Unicode MS" pitchFamily="34" charset="-128"/>
              <a:ea typeface="Arial Unicode MS" pitchFamily="34" charset="-128"/>
              <a:cs typeface="Arial Unicode MS" pitchFamily="34" charset="-128"/>
            </a:endParaRPr>
          </a:p>
          <a:p>
            <a:r>
              <a:rPr lang="en-US" sz="1400" b="1" dirty="0" smtClean="0">
                <a:latin typeface="Arial Unicode MS" pitchFamily="34" charset="-128"/>
                <a:ea typeface="Arial Unicode MS" pitchFamily="34" charset="-128"/>
                <a:cs typeface="Arial Unicode MS" pitchFamily="34" charset="-128"/>
              </a:rPr>
              <a:t>On the right, in 1942, she was 18 and probably very much the person Dietrich saw.</a:t>
            </a:r>
          </a:p>
          <a:p>
            <a:endParaRPr lang="en-US" sz="1400" b="1" dirty="0" smtClean="0">
              <a:latin typeface="Arial Unicode MS" pitchFamily="34" charset="-128"/>
              <a:ea typeface="Arial Unicode MS" pitchFamily="34" charset="-128"/>
              <a:cs typeface="Arial Unicode MS" pitchFamily="34" charset="-128"/>
            </a:endParaRPr>
          </a:p>
          <a:p>
            <a:r>
              <a:rPr lang="en-US" sz="1400" b="1" dirty="0" smtClean="0">
                <a:latin typeface="Arial Unicode MS" pitchFamily="34" charset="-128"/>
                <a:ea typeface="Arial Unicode MS" pitchFamily="34" charset="-128"/>
                <a:cs typeface="Arial Unicode MS" pitchFamily="34" charset="-128"/>
              </a:rPr>
              <a:t>FYI,  she was born 4/23/24</a:t>
            </a:r>
            <a:r>
              <a:rPr lang="en-US" sz="1400" b="1" baseline="0" dirty="0" smtClean="0">
                <a:latin typeface="Arial Unicode MS" pitchFamily="34" charset="-128"/>
                <a:ea typeface="Arial Unicode MS" pitchFamily="34" charset="-128"/>
                <a:cs typeface="Arial Unicode MS" pitchFamily="34" charset="-128"/>
              </a:rPr>
              <a:t>  vs.  his being born in 1906.</a:t>
            </a:r>
            <a:endParaRPr lang="en-US" sz="1400" b="1" dirty="0" smtClean="0">
              <a:latin typeface="Arial Unicode MS" pitchFamily="34" charset="-128"/>
              <a:ea typeface="Arial Unicode MS" pitchFamily="34" charset="-128"/>
              <a:cs typeface="Arial Unicode MS" pitchFamily="34" charset="-128"/>
            </a:endParaRPr>
          </a:p>
          <a:p>
            <a:endParaRPr lang="en-US" dirty="0"/>
          </a:p>
        </p:txBody>
      </p:sp>
      <p:sp>
        <p:nvSpPr>
          <p:cNvPr id="4" name="Slide Number Placeholder 3"/>
          <p:cNvSpPr>
            <a:spLocks noGrp="1"/>
          </p:cNvSpPr>
          <p:nvPr>
            <p:ph type="sldNum" sz="quarter" idx="10"/>
          </p:nvPr>
        </p:nvSpPr>
        <p:spPr/>
        <p:txBody>
          <a:bodyPr/>
          <a:lstStyle/>
          <a:p>
            <a:fld id="{42F84F3D-F0EE-4193-BEE0-F2EEA6B425B3}" type="slidenum">
              <a:rPr lang="en-US" smtClean="0"/>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400" b="1"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r>
              <a:rPr lang="en-US" sz="1400" b="1"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So</a:t>
            </a:r>
            <a:r>
              <a:rPr lang="en-US" sz="1400" b="1" baseline="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we don’t lose sight of this being about Dietrich, we need to pick up the tempo. </a:t>
            </a:r>
          </a:p>
          <a:p>
            <a:endParaRPr lang="en-US" sz="1400" b="1" baseline="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r>
              <a:rPr lang="en-US" sz="1400" b="1" baseline="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Hitler is almost at full speed and we’re not going to retrace the war.  The men he counted on to conquer all of Europe and then look around for what’s next, balked … some began to realize they’d been hoodwinked.</a:t>
            </a:r>
          </a:p>
          <a:p>
            <a:endParaRPr lang="en-US" sz="1400" b="1" baseline="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r>
              <a:rPr lang="en-US" sz="1400" b="1" baseline="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Hitler  ANNEXED  Austria.  Various of his officers </a:t>
            </a:r>
            <a:r>
              <a:rPr lang="en-US" sz="1400" b="1" i="1" baseline="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wanted  </a:t>
            </a:r>
            <a:r>
              <a:rPr lang="en-US" sz="1400" b="1" i="0" baseline="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to invade Czechoslovakia NOT because they bought into his megalomania, but because they thought it would give them an opportunity to seize Hitler and take over the government.</a:t>
            </a:r>
          </a:p>
          <a:p>
            <a:endParaRPr lang="en-US" sz="1400" b="1" i="0" baseline="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r>
              <a:rPr lang="en-US" sz="1400" b="1" i="0" baseline="0"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And, as we know, it didn’t happen that way.</a:t>
            </a:r>
          </a:p>
          <a:p>
            <a:endParaRPr lang="en-US" sz="1400" b="1" dirty="0">
              <a:solidFill>
                <a:schemeClr val="accent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4" name="Slide Number Placeholder 3"/>
          <p:cNvSpPr>
            <a:spLocks noGrp="1"/>
          </p:cNvSpPr>
          <p:nvPr>
            <p:ph type="sldNum" sz="quarter" idx="10"/>
          </p:nvPr>
        </p:nvSpPr>
        <p:spPr/>
        <p:txBody>
          <a:bodyPr/>
          <a:lstStyle/>
          <a:p>
            <a:fld id="{42F84F3D-F0EE-4193-BEE0-F2EEA6B425B3}" type="slidenum">
              <a:rPr lang="en-US" smtClean="0"/>
              <a:pPr/>
              <a:t>30</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sz="1400" b="1" dirty="0" smtClean="0">
                <a:latin typeface="Arial Unicode MS" pitchFamily="34" charset="-128"/>
                <a:ea typeface="Arial Unicode MS" pitchFamily="34" charset="-128"/>
                <a:cs typeface="Arial Unicode MS" pitchFamily="34" charset="-128"/>
              </a:rPr>
              <a:t>Hans</a:t>
            </a:r>
            <a:r>
              <a:rPr lang="en-US" sz="1400" b="1" baseline="0" dirty="0" smtClean="0">
                <a:latin typeface="Arial Unicode MS" pitchFamily="34" charset="-128"/>
                <a:ea typeface="Arial Unicode MS" pitchFamily="34" charset="-128"/>
                <a:cs typeface="Arial Unicode MS" pitchFamily="34" charset="-128"/>
              </a:rPr>
              <a:t> </a:t>
            </a:r>
            <a:r>
              <a:rPr lang="en-US" sz="1400" b="1" baseline="0" dirty="0" err="1" smtClean="0">
                <a:latin typeface="Arial Unicode MS" pitchFamily="34" charset="-128"/>
                <a:ea typeface="Arial Unicode MS" pitchFamily="34" charset="-128"/>
                <a:cs typeface="Arial Unicode MS" pitchFamily="34" charset="-128"/>
              </a:rPr>
              <a:t>Dohnanyi</a:t>
            </a:r>
            <a:r>
              <a:rPr lang="en-US" sz="1400" b="1" baseline="0" dirty="0" smtClean="0">
                <a:latin typeface="Arial Unicode MS" pitchFamily="34" charset="-128"/>
                <a:ea typeface="Arial Unicode MS" pitchFamily="34" charset="-128"/>
                <a:cs typeface="Arial Unicode MS" pitchFamily="34" charset="-128"/>
              </a:rPr>
              <a:t> was an attorney, a friend of Dietrich, and had become the personal assistant to the Reich Minister of Justice in Berlin.  As a result he was very much in the know, and was one of the leaders of the conspiracy Dietrich had joined.</a:t>
            </a:r>
          </a:p>
          <a:p>
            <a:endParaRPr lang="en-US" sz="1400" b="1" baseline="0" dirty="0" smtClean="0">
              <a:latin typeface="Arial Unicode MS" pitchFamily="34" charset="-128"/>
              <a:ea typeface="Arial Unicode MS" pitchFamily="34" charset="-128"/>
              <a:cs typeface="Arial Unicode MS" pitchFamily="34" charset="-128"/>
            </a:endParaRPr>
          </a:p>
          <a:p>
            <a:r>
              <a:rPr lang="en-US" sz="1400" b="1" baseline="0" dirty="0" smtClean="0">
                <a:latin typeface="Arial Unicode MS" pitchFamily="34" charset="-128"/>
                <a:ea typeface="Arial Unicode MS" pitchFamily="34" charset="-128"/>
                <a:cs typeface="Arial Unicode MS" pitchFamily="34" charset="-128"/>
              </a:rPr>
              <a:t>With all of my reading, I still can’t fathom what Dietrich thought, what he was facing, what he was being called to do.</a:t>
            </a:r>
          </a:p>
          <a:p>
            <a:endParaRPr lang="en-US" sz="1400" b="1" baseline="0" dirty="0" smtClean="0">
              <a:latin typeface="Arial Unicode MS" pitchFamily="34" charset="-128"/>
              <a:ea typeface="Arial Unicode MS" pitchFamily="34" charset="-128"/>
              <a:cs typeface="Arial Unicode MS" pitchFamily="34" charset="-128"/>
            </a:endParaRPr>
          </a:p>
          <a:p>
            <a:endParaRPr lang="en-US" sz="1400" b="1" i="0" baseline="0" dirty="0" smtClean="0">
              <a:latin typeface="Arial Unicode MS" pitchFamily="34" charset="-128"/>
              <a:ea typeface="Arial Unicode MS" pitchFamily="34" charset="-128"/>
              <a:cs typeface="Arial Unicode MS" pitchFamily="34" charset="-128"/>
            </a:endParaRPr>
          </a:p>
          <a:p>
            <a:r>
              <a:rPr lang="en-US" sz="1400" b="1" i="0" baseline="0" dirty="0" smtClean="0">
                <a:latin typeface="Arial Unicode MS" pitchFamily="34" charset="-128"/>
                <a:ea typeface="Arial Unicode MS" pitchFamily="34" charset="-128"/>
                <a:cs typeface="Arial Unicode MS" pitchFamily="34" charset="-128"/>
              </a:rPr>
              <a:t>We do know he felt he was ‘called’, that </a:t>
            </a:r>
            <a:r>
              <a:rPr lang="en-US" sz="1400" b="1" i="0" baseline="0" dirty="0" smtClean="0">
                <a:latin typeface="Arial Unicode MS" pitchFamily="34" charset="-128"/>
                <a:ea typeface="Arial Unicode MS" pitchFamily="34" charset="-128"/>
                <a:cs typeface="Arial Unicode MS" pitchFamily="34" charset="-128"/>
              </a:rPr>
              <a:t>he was sure </a:t>
            </a:r>
            <a:r>
              <a:rPr lang="en-US" sz="1400" b="1" i="0" baseline="0" dirty="0" smtClean="0">
                <a:latin typeface="Arial Unicode MS" pitchFamily="34" charset="-128"/>
                <a:ea typeface="Arial Unicode MS" pitchFamily="34" charset="-128"/>
                <a:cs typeface="Arial Unicode MS" pitchFamily="34" charset="-128"/>
              </a:rPr>
              <a:t>it was better to resist evil than to be evil, </a:t>
            </a:r>
          </a:p>
          <a:p>
            <a:endParaRPr lang="en-US" sz="1400" b="1" i="0" baseline="0" dirty="0" smtClean="0">
              <a:latin typeface="Arial Unicode MS" pitchFamily="34" charset="-128"/>
              <a:ea typeface="Arial Unicode MS" pitchFamily="34" charset="-128"/>
              <a:cs typeface="Arial Unicode MS" pitchFamily="34" charset="-128"/>
            </a:endParaRPr>
          </a:p>
          <a:p>
            <a:r>
              <a:rPr lang="en-US" sz="1400" b="1" i="0" baseline="0" dirty="0" smtClean="0">
                <a:latin typeface="Arial Unicode MS" pitchFamily="34" charset="-128"/>
                <a:ea typeface="Arial Unicode MS" pitchFamily="34" charset="-128"/>
                <a:cs typeface="Arial Unicode MS" pitchFamily="34" charset="-128"/>
              </a:rPr>
              <a:t>that one could not avoid incurring guilt, but he was ready to face God for his actions.  </a:t>
            </a:r>
            <a:endParaRPr lang="en-US" sz="1400" b="1" dirty="0" smtClean="0">
              <a:latin typeface="Arial Unicode MS" pitchFamily="34" charset="-128"/>
              <a:ea typeface="Arial Unicode MS" pitchFamily="34" charset="-128"/>
              <a:cs typeface="Arial Unicode MS" pitchFamily="34" charset="-128"/>
            </a:endParaRPr>
          </a:p>
          <a:p>
            <a:endParaRPr lang="en-US" dirty="0"/>
          </a:p>
        </p:txBody>
      </p:sp>
      <p:sp>
        <p:nvSpPr>
          <p:cNvPr id="4" name="Slide Number Placeholder 3"/>
          <p:cNvSpPr>
            <a:spLocks noGrp="1"/>
          </p:cNvSpPr>
          <p:nvPr>
            <p:ph type="sldNum" sz="quarter" idx="10"/>
          </p:nvPr>
        </p:nvSpPr>
        <p:spPr/>
        <p:txBody>
          <a:bodyPr/>
          <a:lstStyle/>
          <a:p>
            <a:fld id="{42F84F3D-F0EE-4193-BEE0-F2EEA6B425B3}" type="slidenum">
              <a:rPr lang="en-US" smtClean="0"/>
              <a:pPr/>
              <a:t>31</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400" b="1" dirty="0" smtClean="0">
              <a:latin typeface="Arial Unicode MS" pitchFamily="34" charset="-128"/>
              <a:ea typeface="Arial Unicode MS" pitchFamily="34" charset="-128"/>
              <a:cs typeface="Arial Unicode MS" pitchFamily="34" charset="-128"/>
            </a:endParaRPr>
          </a:p>
          <a:p>
            <a:r>
              <a:rPr lang="en-US" sz="1400" b="1" dirty="0" smtClean="0">
                <a:latin typeface="Arial Unicode MS" pitchFamily="34" charset="-128"/>
                <a:ea typeface="Arial Unicode MS" pitchFamily="34" charset="-128"/>
                <a:cs typeface="Arial Unicode MS" pitchFamily="34" charset="-128"/>
              </a:rPr>
              <a:t>In</a:t>
            </a:r>
            <a:r>
              <a:rPr lang="en-US" sz="1400" b="1" baseline="0" dirty="0" smtClean="0">
                <a:latin typeface="Arial Unicode MS" pitchFamily="34" charset="-128"/>
                <a:ea typeface="Arial Unicode MS" pitchFamily="34" charset="-128"/>
                <a:cs typeface="Arial Unicode MS" pitchFamily="34" charset="-128"/>
              </a:rPr>
              <a:t> late ‘42, Dohnanyi knew from their sources, their </a:t>
            </a:r>
            <a:r>
              <a:rPr lang="en-US" sz="1400" b="1" i="1" baseline="0" dirty="0" smtClean="0">
                <a:latin typeface="Arial Unicode MS" pitchFamily="34" charset="-128"/>
                <a:ea typeface="Arial Unicode MS" pitchFamily="34" charset="-128"/>
                <a:cs typeface="Arial Unicode MS" pitchFamily="34" charset="-128"/>
              </a:rPr>
              <a:t>connections, </a:t>
            </a:r>
            <a:r>
              <a:rPr lang="en-US" sz="1400" b="1" i="0" baseline="0" dirty="0" smtClean="0">
                <a:latin typeface="Arial Unicode MS" pitchFamily="34" charset="-128"/>
                <a:ea typeface="Arial Unicode MS" pitchFamily="34" charset="-128"/>
                <a:cs typeface="Arial Unicode MS" pitchFamily="34" charset="-128"/>
              </a:rPr>
              <a:t>the Gestapo was picking up the tempo of their investigation of the Abwehr.</a:t>
            </a:r>
          </a:p>
          <a:p>
            <a:endParaRPr lang="en-US" sz="1400" b="1" i="0" baseline="0" dirty="0" smtClean="0">
              <a:latin typeface="Arial Unicode MS" pitchFamily="34" charset="-128"/>
              <a:ea typeface="Arial Unicode MS" pitchFamily="34" charset="-128"/>
              <a:cs typeface="Arial Unicode MS" pitchFamily="34" charset="-128"/>
            </a:endParaRPr>
          </a:p>
          <a:p>
            <a:r>
              <a:rPr lang="en-US" sz="1400" b="1" i="0" baseline="0" dirty="0" smtClean="0">
                <a:latin typeface="Arial Unicode MS" pitchFamily="34" charset="-128"/>
                <a:ea typeface="Arial Unicode MS" pitchFamily="34" charset="-128"/>
                <a:cs typeface="Arial Unicode MS" pitchFamily="34" charset="-128"/>
              </a:rPr>
              <a:t>They had actually picked up the trail on Dietrich back in October through the interrogation of a courier moving currency for the Abwehr.</a:t>
            </a:r>
          </a:p>
          <a:p>
            <a:endParaRPr lang="en-US" sz="1400" b="1" i="0" baseline="0" dirty="0" smtClean="0">
              <a:latin typeface="Arial Unicode MS" pitchFamily="34" charset="-128"/>
              <a:ea typeface="Arial Unicode MS" pitchFamily="34" charset="-128"/>
              <a:cs typeface="Arial Unicode MS" pitchFamily="34" charset="-128"/>
            </a:endParaRPr>
          </a:p>
          <a:p>
            <a:r>
              <a:rPr lang="en-US" sz="1400" b="1" i="0" baseline="0" dirty="0" smtClean="0">
                <a:latin typeface="Arial Unicode MS" pitchFamily="34" charset="-128"/>
                <a:ea typeface="Arial Unicode MS" pitchFamily="34" charset="-128"/>
                <a:cs typeface="Arial Unicode MS" pitchFamily="34" charset="-128"/>
              </a:rPr>
              <a:t>Without our dwelling on them, Dietrich documented the dirty, brutal conditions of Tegel.   including his being denied </a:t>
            </a:r>
            <a:r>
              <a:rPr lang="en-US" sz="1400" b="1" i="0" baseline="0" dirty="0" smtClean="0">
                <a:latin typeface="Arial Unicode MS" pitchFamily="34" charset="-128"/>
                <a:ea typeface="Arial Unicode MS" pitchFamily="34" charset="-128"/>
                <a:cs typeface="Arial Unicode MS" pitchFamily="34" charset="-128"/>
              </a:rPr>
              <a:t>his civil rights.</a:t>
            </a:r>
            <a:endParaRPr lang="en-US" sz="1400" b="1" i="0" baseline="0" dirty="0" smtClean="0">
              <a:latin typeface="Arial Unicode MS" pitchFamily="34" charset="-128"/>
              <a:ea typeface="Arial Unicode MS" pitchFamily="34" charset="-128"/>
              <a:cs typeface="Arial Unicode MS" pitchFamily="34" charset="-128"/>
            </a:endParaRPr>
          </a:p>
          <a:p>
            <a:endParaRPr lang="en-US" sz="1400" b="1" i="0" baseline="0" dirty="0" smtClean="0">
              <a:latin typeface="Arial Unicode MS" pitchFamily="34" charset="-128"/>
              <a:ea typeface="Arial Unicode MS" pitchFamily="34" charset="-128"/>
              <a:cs typeface="Arial Unicode MS" pitchFamily="34" charset="-128"/>
            </a:endParaRPr>
          </a:p>
          <a:p>
            <a:r>
              <a:rPr lang="en-US" sz="1400" b="1" i="0" baseline="0" dirty="0" smtClean="0">
                <a:latin typeface="Arial Unicode MS" pitchFamily="34" charset="-128"/>
                <a:ea typeface="Arial Unicode MS" pitchFamily="34" charset="-128"/>
                <a:cs typeface="Arial Unicode MS" pitchFamily="34" charset="-128"/>
              </a:rPr>
              <a:t>Cell 92 on 3</a:t>
            </a:r>
            <a:r>
              <a:rPr lang="en-US" sz="1400" b="1" i="0" baseline="30000" dirty="0" smtClean="0">
                <a:latin typeface="Arial Unicode MS" pitchFamily="34" charset="-128"/>
                <a:ea typeface="Arial Unicode MS" pitchFamily="34" charset="-128"/>
                <a:cs typeface="Arial Unicode MS" pitchFamily="34" charset="-128"/>
              </a:rPr>
              <a:t>rd</a:t>
            </a:r>
            <a:r>
              <a:rPr lang="en-US" sz="1400" b="1" i="0" baseline="0" dirty="0" smtClean="0">
                <a:latin typeface="Arial Unicode MS" pitchFamily="34" charset="-128"/>
                <a:ea typeface="Arial Unicode MS" pitchFamily="34" charset="-128"/>
                <a:cs typeface="Arial Unicode MS" pitchFamily="34" charset="-128"/>
              </a:rPr>
              <a:t> floor, overlooked prison yard out to a pine forest.   7’ X 10’  w/plank bed, a bench, a stool, a </a:t>
            </a:r>
            <a:r>
              <a:rPr lang="en-US" sz="1400" b="1" i="1" baseline="0" dirty="0" smtClean="0">
                <a:latin typeface="Arial Unicode MS" pitchFamily="34" charset="-128"/>
                <a:ea typeface="Arial Unicode MS" pitchFamily="34" charset="-128"/>
                <a:cs typeface="Arial Unicode MS" pitchFamily="34" charset="-128"/>
              </a:rPr>
              <a:t>necessary </a:t>
            </a:r>
            <a:r>
              <a:rPr lang="en-US" sz="1400" b="1" i="0" baseline="0" dirty="0" smtClean="0">
                <a:latin typeface="Arial Unicode MS" pitchFamily="34" charset="-128"/>
                <a:ea typeface="Arial Unicode MS" pitchFamily="34" charset="-128"/>
                <a:cs typeface="Arial Unicode MS" pitchFamily="34" charset="-128"/>
              </a:rPr>
              <a:t>bucket, a wooden door w/circular window for observation , and a window above head-high for light and fresh air.</a:t>
            </a:r>
          </a:p>
          <a:p>
            <a:endParaRPr lang="en-US" sz="1400" b="1" i="0" baseline="0" dirty="0" smtClean="0">
              <a:latin typeface="Arial Unicode MS" pitchFamily="34" charset="-128"/>
              <a:ea typeface="Arial Unicode MS" pitchFamily="34" charset="-128"/>
              <a:cs typeface="Arial Unicode MS" pitchFamily="34" charset="-128"/>
            </a:endParaRPr>
          </a:p>
          <a:p>
            <a:r>
              <a:rPr lang="en-US" sz="1400" b="1" i="0" baseline="0" dirty="0" smtClean="0">
                <a:latin typeface="Arial Unicode MS" pitchFamily="34" charset="-128"/>
                <a:ea typeface="Arial Unicode MS" pitchFamily="34" charset="-128"/>
                <a:cs typeface="Arial Unicode MS" pitchFamily="34" charset="-128"/>
              </a:rPr>
              <a:t>Tegel was 7 mi from Dietrich’s parents’ home.  They visited him often and brought him such gifts as were permitted.</a:t>
            </a:r>
          </a:p>
          <a:p>
            <a:endParaRPr lang="en-US" sz="1400" b="1" i="0" baseline="0" dirty="0" smtClean="0">
              <a:solidFill>
                <a:schemeClr val="bg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endParaRPr lang="en-US" sz="1400" b="1" dirty="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
        <p:nvSpPr>
          <p:cNvPr id="4" name="Slide Number Placeholder 3"/>
          <p:cNvSpPr>
            <a:spLocks noGrp="1"/>
          </p:cNvSpPr>
          <p:nvPr>
            <p:ph type="sldNum" sz="quarter" idx="10"/>
          </p:nvPr>
        </p:nvSpPr>
        <p:spPr/>
        <p:txBody>
          <a:bodyPr/>
          <a:lstStyle/>
          <a:p>
            <a:fld id="{42F84F3D-F0EE-4193-BEE0-F2EEA6B425B3}" type="slidenum">
              <a:rPr lang="en-US" smtClean="0"/>
              <a:pPr/>
              <a:t>32</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400" b="1" dirty="0" smtClean="0">
                <a:latin typeface="Arial Unicode MS" pitchFamily="34" charset="-128"/>
                <a:ea typeface="Arial Unicode MS" pitchFamily="34" charset="-128"/>
                <a:cs typeface="Arial Unicode MS" pitchFamily="34" charset="-128"/>
              </a:rPr>
              <a:t>This</a:t>
            </a:r>
            <a:r>
              <a:rPr lang="en-US" sz="1400" b="1" baseline="0" dirty="0" smtClean="0">
                <a:latin typeface="Arial Unicode MS" pitchFamily="34" charset="-128"/>
                <a:ea typeface="Arial Unicode MS" pitchFamily="34" charset="-128"/>
                <a:cs typeface="Arial Unicode MS" pitchFamily="34" charset="-128"/>
              </a:rPr>
              <a:t> was Dietrich’s first cell.  Within a couple months he was moved to a </a:t>
            </a:r>
            <a:r>
              <a:rPr lang="en-US" sz="1400" b="1" i="1" baseline="0" dirty="0" smtClean="0">
                <a:latin typeface="Arial Unicode MS" pitchFamily="34" charset="-128"/>
                <a:ea typeface="Arial Unicode MS" pitchFamily="34" charset="-128"/>
                <a:cs typeface="Arial Unicode MS" pitchFamily="34" charset="-128"/>
              </a:rPr>
              <a:t>more comfortable  </a:t>
            </a:r>
            <a:r>
              <a:rPr lang="en-US" sz="1400" b="1" i="0" baseline="0" dirty="0" smtClean="0">
                <a:latin typeface="Arial Unicode MS" pitchFamily="34" charset="-128"/>
                <a:ea typeface="Arial Unicode MS" pitchFamily="34" charset="-128"/>
                <a:cs typeface="Arial Unicode MS" pitchFamily="34" charset="-128"/>
              </a:rPr>
              <a:t>cell</a:t>
            </a:r>
          </a:p>
          <a:p>
            <a:endParaRPr lang="en-US" sz="1400" b="1" i="0" baseline="0" dirty="0" smtClean="0">
              <a:latin typeface="Arial Unicode MS" pitchFamily="34" charset="-128"/>
              <a:ea typeface="Arial Unicode MS" pitchFamily="34" charset="-128"/>
              <a:cs typeface="Arial Unicode MS" pitchFamily="34" charset="-128"/>
            </a:endParaRPr>
          </a:p>
          <a:p>
            <a:r>
              <a:rPr lang="en-US" sz="1400" b="1" i="0" baseline="0" dirty="0" smtClean="0">
                <a:latin typeface="Arial Unicode MS" pitchFamily="34" charset="-128"/>
                <a:ea typeface="Arial Unicode MS" pitchFamily="34" charset="-128"/>
                <a:cs typeface="Arial Unicode MS" pitchFamily="34" charset="-128"/>
              </a:rPr>
              <a:t>And the next slide shows </a:t>
            </a:r>
            <a:r>
              <a:rPr lang="en-US" sz="1400" b="1" i="1" baseline="0" dirty="0" smtClean="0">
                <a:latin typeface="Arial Unicode MS" pitchFamily="34" charset="-128"/>
                <a:ea typeface="Arial Unicode MS" pitchFamily="34" charset="-128"/>
                <a:cs typeface="Arial Unicode MS" pitchFamily="34" charset="-128"/>
              </a:rPr>
              <a:t>that  </a:t>
            </a:r>
            <a:r>
              <a:rPr lang="en-US" sz="1400" b="1" i="0" baseline="0" dirty="0" smtClean="0">
                <a:latin typeface="Arial Unicode MS" pitchFamily="34" charset="-128"/>
                <a:ea typeface="Arial Unicode MS" pitchFamily="34" charset="-128"/>
                <a:cs typeface="Arial Unicode MS" pitchFamily="34" charset="-128"/>
              </a:rPr>
              <a:t>cell.</a:t>
            </a:r>
            <a:endParaRPr lang="en-US" sz="1400" b="1" dirty="0">
              <a:latin typeface="Arial Unicode MS" pitchFamily="34" charset="-128"/>
              <a:ea typeface="Arial Unicode MS" pitchFamily="34" charset="-128"/>
              <a:cs typeface="Arial Unicode MS" pitchFamily="34" charset="-128"/>
            </a:endParaRPr>
          </a:p>
        </p:txBody>
      </p:sp>
      <p:sp>
        <p:nvSpPr>
          <p:cNvPr id="4" name="Slide Number Placeholder 3"/>
          <p:cNvSpPr>
            <a:spLocks noGrp="1"/>
          </p:cNvSpPr>
          <p:nvPr>
            <p:ph type="sldNum" sz="quarter" idx="10"/>
          </p:nvPr>
        </p:nvSpPr>
        <p:spPr/>
        <p:txBody>
          <a:bodyPr/>
          <a:lstStyle/>
          <a:p>
            <a:fld id="{42F84F3D-F0EE-4193-BEE0-F2EEA6B425B3}" type="slidenum">
              <a:rPr lang="en-US" smtClean="0"/>
              <a:pPr/>
              <a:t>33</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2F84F3D-F0EE-4193-BEE0-F2EEA6B425B3}" type="slidenum">
              <a:rPr lang="en-US" smtClean="0"/>
              <a:pPr/>
              <a:t>34</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400" b="1" dirty="0" smtClean="0">
                <a:latin typeface="Arial Unicode MS" pitchFamily="34" charset="-128"/>
                <a:ea typeface="Arial Unicode MS" pitchFamily="34" charset="-128"/>
                <a:cs typeface="Arial Unicode MS" pitchFamily="34" charset="-128"/>
              </a:rPr>
              <a:t>Dietrich’s writings were read … by Manfred Roeder, his prosecutor.</a:t>
            </a:r>
          </a:p>
          <a:p>
            <a:endParaRPr lang="en-US" sz="1400" b="1" dirty="0" smtClean="0">
              <a:latin typeface="Arial Unicode MS" pitchFamily="34" charset="-128"/>
              <a:ea typeface="Arial Unicode MS" pitchFamily="34" charset="-128"/>
              <a:cs typeface="Arial Unicode MS" pitchFamily="34" charset="-128"/>
            </a:endParaRPr>
          </a:p>
          <a:p>
            <a:r>
              <a:rPr lang="en-US" sz="1400" b="1" dirty="0" smtClean="0">
                <a:latin typeface="Arial Unicode MS" pitchFamily="34" charset="-128"/>
                <a:ea typeface="Arial Unicode MS" pitchFamily="34" charset="-128"/>
                <a:cs typeface="Arial Unicode MS" pitchFamily="34" charset="-128"/>
              </a:rPr>
              <a:t>Letters were written on two </a:t>
            </a:r>
            <a:r>
              <a:rPr lang="en-US" sz="1400" b="1" i="1" dirty="0" smtClean="0">
                <a:latin typeface="Arial Unicode MS" pitchFamily="34" charset="-128"/>
                <a:ea typeface="Arial Unicode MS" pitchFamily="34" charset="-128"/>
                <a:cs typeface="Arial Unicode MS" pitchFamily="34" charset="-128"/>
              </a:rPr>
              <a:t>levels  </a:t>
            </a:r>
            <a:r>
              <a:rPr lang="en-US" sz="1400" b="1" i="0" dirty="0" smtClean="0">
                <a:latin typeface="Arial Unicode MS" pitchFamily="34" charset="-128"/>
                <a:ea typeface="Arial Unicode MS" pitchFamily="34" charset="-128"/>
                <a:cs typeface="Arial Unicode MS" pitchFamily="34" charset="-128"/>
              </a:rPr>
              <a:t>with one having meanings only family and close friends</a:t>
            </a:r>
            <a:r>
              <a:rPr lang="en-US" sz="1400" b="1" i="0" baseline="0" dirty="0" smtClean="0">
                <a:latin typeface="Arial Unicode MS" pitchFamily="34" charset="-128"/>
                <a:ea typeface="Arial Unicode MS" pitchFamily="34" charset="-128"/>
                <a:cs typeface="Arial Unicode MS" pitchFamily="34" charset="-128"/>
              </a:rPr>
              <a:t> would understand.</a:t>
            </a:r>
          </a:p>
          <a:p>
            <a:endParaRPr lang="en-US" sz="1400" b="1" i="0" baseline="0" dirty="0" smtClean="0">
              <a:latin typeface="Arial Unicode MS" pitchFamily="34" charset="-128"/>
              <a:ea typeface="Arial Unicode MS" pitchFamily="34" charset="-128"/>
              <a:cs typeface="Arial Unicode MS" pitchFamily="34" charset="-128"/>
            </a:endParaRPr>
          </a:p>
          <a:p>
            <a:r>
              <a:rPr lang="en-US" sz="1400" b="1" i="0" baseline="0" dirty="0" smtClean="0">
                <a:latin typeface="Arial Unicode MS" pitchFamily="34" charset="-128"/>
                <a:ea typeface="Arial Unicode MS" pitchFamily="34" charset="-128"/>
                <a:cs typeface="Arial Unicode MS" pitchFamily="34" charset="-128"/>
              </a:rPr>
              <a:t>The ‘43 arrest was NOT for the conspiracy efforts.  It was for money-laundering.  You see, the Nazis couldn’t </a:t>
            </a:r>
            <a:r>
              <a:rPr lang="en-US" sz="1400" b="1" i="1" baseline="0" dirty="0" smtClean="0">
                <a:latin typeface="Arial Unicode MS" pitchFamily="34" charset="-128"/>
                <a:ea typeface="Arial Unicode MS" pitchFamily="34" charset="-128"/>
                <a:cs typeface="Arial Unicode MS" pitchFamily="34" charset="-128"/>
              </a:rPr>
              <a:t>imagine </a:t>
            </a:r>
            <a:r>
              <a:rPr lang="en-US" sz="1400" b="1" i="0" baseline="0" dirty="0" smtClean="0">
                <a:latin typeface="Arial Unicode MS" pitchFamily="34" charset="-128"/>
                <a:ea typeface="Arial Unicode MS" pitchFamily="34" charset="-128"/>
                <a:cs typeface="Arial Unicode MS" pitchFamily="34" charset="-128"/>
              </a:rPr>
              <a:t>that the money was being used to help fleeing Jews.</a:t>
            </a:r>
          </a:p>
          <a:p>
            <a:endParaRPr lang="en-US" sz="1400" b="1" i="0" baseline="0" dirty="0" smtClean="0">
              <a:latin typeface="Arial Unicode MS" pitchFamily="34" charset="-128"/>
              <a:ea typeface="Arial Unicode MS" pitchFamily="34" charset="-128"/>
              <a:cs typeface="Arial Unicode MS" pitchFamily="34" charset="-128"/>
            </a:endParaRPr>
          </a:p>
          <a:p>
            <a:r>
              <a:rPr lang="en-US" sz="1400" b="1" i="0" baseline="0" dirty="0" smtClean="0">
                <a:latin typeface="Arial Unicode MS" pitchFamily="34" charset="-128"/>
                <a:ea typeface="Arial Unicode MS" pitchFamily="34" charset="-128"/>
                <a:cs typeface="Arial Unicode MS" pitchFamily="34" charset="-128"/>
              </a:rPr>
              <a:t>Only LATER, after the failed Stauffenberg bomb plot, would he be incriminated for being in the conspiracy to kill Hitler.</a:t>
            </a:r>
          </a:p>
          <a:p>
            <a:endParaRPr lang="en-US" sz="1400" b="1" i="0" baseline="0" dirty="0" smtClean="0">
              <a:latin typeface="Arial Unicode MS" pitchFamily="34" charset="-128"/>
              <a:ea typeface="Arial Unicode MS" pitchFamily="34" charset="-128"/>
              <a:cs typeface="Arial Unicode MS" pitchFamily="34" charset="-128"/>
            </a:endParaRPr>
          </a:p>
          <a:p>
            <a:r>
              <a:rPr lang="en-US" sz="1400" b="1" i="0" baseline="0" dirty="0" smtClean="0">
                <a:latin typeface="Arial Unicode MS" pitchFamily="34" charset="-128"/>
                <a:ea typeface="Arial Unicode MS" pitchFamily="34" charset="-128"/>
                <a:cs typeface="Arial Unicode MS" pitchFamily="34" charset="-128"/>
              </a:rPr>
              <a:t>In the mean time, every effort was made to portray Dietrich as an innocent pastor … their </a:t>
            </a:r>
            <a:r>
              <a:rPr lang="en-US" sz="1400" b="1" i="1" baseline="0" dirty="0" smtClean="0">
                <a:latin typeface="Arial Unicode MS" pitchFamily="34" charset="-128"/>
                <a:ea typeface="Arial Unicode MS" pitchFamily="34" charset="-128"/>
                <a:cs typeface="Arial Unicode MS" pitchFamily="34" charset="-128"/>
              </a:rPr>
              <a:t>spy craft  </a:t>
            </a:r>
            <a:r>
              <a:rPr lang="en-US" sz="1400" b="1" i="0" baseline="0" dirty="0" smtClean="0">
                <a:latin typeface="Arial Unicode MS" pitchFamily="34" charset="-128"/>
                <a:ea typeface="Arial Unicode MS" pitchFamily="34" charset="-128"/>
                <a:cs typeface="Arial Unicode MS" pitchFamily="34" charset="-128"/>
              </a:rPr>
              <a:t>notwithstanding.</a:t>
            </a:r>
            <a:endParaRPr lang="en-US" sz="1400" b="1" dirty="0">
              <a:latin typeface="Arial Unicode MS" pitchFamily="34" charset="-128"/>
              <a:ea typeface="Arial Unicode MS" pitchFamily="34" charset="-128"/>
              <a:cs typeface="Arial Unicode MS" pitchFamily="34" charset="-128"/>
            </a:endParaRPr>
          </a:p>
        </p:txBody>
      </p:sp>
      <p:sp>
        <p:nvSpPr>
          <p:cNvPr id="4" name="Slide Number Placeholder 3"/>
          <p:cNvSpPr>
            <a:spLocks noGrp="1"/>
          </p:cNvSpPr>
          <p:nvPr>
            <p:ph type="sldNum" sz="quarter" idx="10"/>
          </p:nvPr>
        </p:nvSpPr>
        <p:spPr/>
        <p:txBody>
          <a:bodyPr/>
          <a:lstStyle/>
          <a:p>
            <a:fld id="{42F84F3D-F0EE-4193-BEE0-F2EEA6B425B3}" type="slidenum">
              <a:rPr lang="en-US" smtClean="0"/>
              <a:pPr/>
              <a:t>35</a:t>
            </a:fld>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400" b="1"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endParaRPr lang="en-US" sz="1400" b="1"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r>
              <a:rPr lang="en-US" sz="1400" b="1" dirty="0" smtClean="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Hitler created   PEOPLES’ COURT   in ‘34 to try cases of treason.</a:t>
            </a:r>
          </a:p>
          <a:p>
            <a:endParaRPr lang="en-US" sz="1400" b="1" dirty="0" smtClean="0">
              <a:solidFill>
                <a:schemeClr val="accent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endParaRPr lang="en-US" sz="1400" dirty="0"/>
          </a:p>
        </p:txBody>
      </p:sp>
      <p:sp>
        <p:nvSpPr>
          <p:cNvPr id="4" name="Slide Number Placeholder 3"/>
          <p:cNvSpPr>
            <a:spLocks noGrp="1"/>
          </p:cNvSpPr>
          <p:nvPr>
            <p:ph type="sldNum" sz="quarter" idx="10"/>
          </p:nvPr>
        </p:nvSpPr>
        <p:spPr/>
        <p:txBody>
          <a:bodyPr/>
          <a:lstStyle/>
          <a:p>
            <a:fld id="{42F84F3D-F0EE-4193-BEE0-F2EEA6B425B3}" type="slidenum">
              <a:rPr lang="en-US" smtClean="0"/>
              <a:pPr/>
              <a:t>36</a:t>
            </a:fld>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a:t>
            </a:r>
            <a:r>
              <a:rPr lang="en-US" sz="1400" b="1" dirty="0" smtClean="0">
                <a:latin typeface="Arial Unicode MS" pitchFamily="34" charset="-128"/>
                <a:ea typeface="Arial Unicode MS" pitchFamily="34" charset="-128"/>
                <a:cs typeface="Arial Unicode MS" pitchFamily="34" charset="-128"/>
              </a:rPr>
              <a:t>In</a:t>
            </a:r>
            <a:r>
              <a:rPr lang="en-US" sz="1400" b="1" baseline="0" dirty="0" smtClean="0">
                <a:latin typeface="Arial Unicode MS" pitchFamily="34" charset="-128"/>
                <a:ea typeface="Arial Unicode MS" pitchFamily="34" charset="-128"/>
                <a:cs typeface="Arial Unicode MS" pitchFamily="34" charset="-128"/>
              </a:rPr>
              <a:t> the Gestapo’s prison, Dietrich was not tortured.  Most were.  </a:t>
            </a:r>
          </a:p>
          <a:p>
            <a:endParaRPr lang="en-US" sz="1400" b="1" baseline="0" dirty="0" smtClean="0">
              <a:latin typeface="Arial Unicode MS" pitchFamily="34" charset="-128"/>
              <a:ea typeface="Arial Unicode MS" pitchFamily="34" charset="-128"/>
              <a:cs typeface="Arial Unicode MS" pitchFamily="34" charset="-128"/>
            </a:endParaRPr>
          </a:p>
          <a:p>
            <a:r>
              <a:rPr lang="en-US" sz="1400" b="1" baseline="0" dirty="0" smtClean="0">
                <a:latin typeface="Arial Unicode MS" pitchFamily="34" charset="-128"/>
                <a:ea typeface="Arial Unicode MS" pitchFamily="34" charset="-128"/>
                <a:cs typeface="Arial Unicode MS" pitchFamily="34" charset="-128"/>
              </a:rPr>
              <a:t>It’s theorized that with Germany’s ultimate and impending defeat becoming more clear, some prisoners were seen as valuable </a:t>
            </a:r>
            <a:r>
              <a:rPr lang="en-US" sz="1400" b="1" i="1" baseline="0" dirty="0" smtClean="0">
                <a:latin typeface="Arial Unicode MS" pitchFamily="34" charset="-128"/>
                <a:ea typeface="Arial Unicode MS" pitchFamily="34" charset="-128"/>
                <a:cs typeface="Arial Unicode MS" pitchFamily="34" charset="-128"/>
              </a:rPr>
              <a:t>chips </a:t>
            </a:r>
            <a:r>
              <a:rPr lang="en-US" sz="1400" b="1" i="0" baseline="0" dirty="0" smtClean="0">
                <a:latin typeface="Arial Unicode MS" pitchFamily="34" charset="-128"/>
                <a:ea typeface="Arial Unicode MS" pitchFamily="34" charset="-128"/>
                <a:cs typeface="Arial Unicode MS" pitchFamily="34" charset="-128"/>
              </a:rPr>
              <a:t>for negotiations and peace-feelers.</a:t>
            </a:r>
          </a:p>
          <a:p>
            <a:endParaRPr lang="en-US" sz="1400" b="1" i="0" baseline="0" dirty="0" smtClean="0">
              <a:latin typeface="Arial Unicode MS" pitchFamily="34" charset="-128"/>
              <a:ea typeface="Arial Unicode MS" pitchFamily="34" charset="-128"/>
              <a:cs typeface="Arial Unicode MS" pitchFamily="34" charset="-128"/>
            </a:endParaRPr>
          </a:p>
          <a:p>
            <a:r>
              <a:rPr lang="en-US" sz="1400" b="1" i="0" baseline="0" dirty="0" smtClean="0">
                <a:latin typeface="Arial Unicode MS" pitchFamily="34" charset="-128"/>
                <a:ea typeface="Arial Unicode MS" pitchFamily="34" charset="-128"/>
                <a:cs typeface="Arial Unicode MS" pitchFamily="34" charset="-128"/>
              </a:rPr>
              <a:t>Dietrich was allowed to write to Maria on 19 Dec 1944.  He was upbeat, forward-looking and tenderly loving.  He told her, “</a:t>
            </a:r>
            <a:r>
              <a:rPr lang="en-US" sz="1400" b="1" i="1" baseline="0" dirty="0" smtClean="0">
                <a:latin typeface="Arial Unicode MS" pitchFamily="34" charset="-128"/>
                <a:ea typeface="Arial Unicode MS" pitchFamily="34" charset="-128"/>
                <a:cs typeface="Arial Unicode MS" pitchFamily="34" charset="-128"/>
              </a:rPr>
              <a:t>Don’t lose heart.”   </a:t>
            </a:r>
            <a:r>
              <a:rPr lang="en-US" sz="1400" b="1" i="0" baseline="0" dirty="0" smtClean="0">
                <a:latin typeface="Arial Unicode MS" pitchFamily="34" charset="-128"/>
                <a:ea typeface="Arial Unicode MS" pitchFamily="34" charset="-128"/>
                <a:cs typeface="Arial Unicode MS" pitchFamily="34" charset="-128"/>
              </a:rPr>
              <a:t>He asked her to give his love to his Mother and family (with whom she was living)…and told her he was enclosing a poem he’d written  called  </a:t>
            </a:r>
            <a:r>
              <a:rPr lang="en-US" sz="1400" b="1" i="1" baseline="0" dirty="0" smtClean="0">
                <a:latin typeface="Arial Unicode MS" pitchFamily="34" charset="-128"/>
                <a:ea typeface="Arial Unicode MS" pitchFamily="34" charset="-128"/>
                <a:cs typeface="Arial Unicode MS" pitchFamily="34" charset="-128"/>
              </a:rPr>
              <a:t>POWERS of GOOD.    </a:t>
            </a:r>
            <a:r>
              <a:rPr lang="en-US" sz="1400" b="1" i="0" baseline="0" dirty="0" smtClean="0">
                <a:latin typeface="Arial Unicode MS" pitchFamily="34" charset="-128"/>
                <a:ea typeface="Arial Unicode MS" pitchFamily="34" charset="-128"/>
                <a:cs typeface="Arial Unicode MS" pitchFamily="34" charset="-128"/>
              </a:rPr>
              <a:t>It ultimately came to be sung as a hymn in churches, and appears in many school textbooks.</a:t>
            </a:r>
          </a:p>
          <a:p>
            <a:endParaRPr lang="en-US" sz="1400" b="1" i="0" baseline="0" dirty="0" smtClean="0">
              <a:latin typeface="Arial Unicode MS" pitchFamily="34" charset="-128"/>
              <a:ea typeface="Arial Unicode MS" pitchFamily="34" charset="-128"/>
              <a:cs typeface="Arial Unicode MS" pitchFamily="34" charset="-128"/>
            </a:endParaRPr>
          </a:p>
          <a:p>
            <a:r>
              <a:rPr lang="en-US" sz="1400" b="1" i="0" baseline="0" dirty="0" smtClean="0">
                <a:latin typeface="Arial Unicode MS" pitchFamily="34" charset="-128"/>
                <a:ea typeface="Arial Unicode MS" pitchFamily="34" charset="-128"/>
                <a:cs typeface="Arial Unicode MS" pitchFamily="34" charset="-128"/>
              </a:rPr>
              <a:t>Two weeks after Dietrich’s execution, the Allies marched into Flossenburg.  The next week, Hitler committed suicide.</a:t>
            </a:r>
            <a:endParaRPr lang="en-US" dirty="0"/>
          </a:p>
        </p:txBody>
      </p:sp>
      <p:sp>
        <p:nvSpPr>
          <p:cNvPr id="4" name="Slide Number Placeholder 3"/>
          <p:cNvSpPr>
            <a:spLocks noGrp="1"/>
          </p:cNvSpPr>
          <p:nvPr>
            <p:ph type="sldNum" sz="quarter" idx="10"/>
          </p:nvPr>
        </p:nvSpPr>
        <p:spPr/>
        <p:txBody>
          <a:bodyPr/>
          <a:lstStyle/>
          <a:p>
            <a:fld id="{42F84F3D-F0EE-4193-BEE0-F2EEA6B425B3}" type="slidenum">
              <a:rPr lang="en-US" smtClean="0"/>
              <a:pPr/>
              <a:t>37</a:t>
            </a:fld>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sz="1400" b="1" dirty="0" smtClean="0">
                <a:latin typeface="Arial Unicode MS" pitchFamily="34" charset="-128"/>
                <a:ea typeface="Arial Unicode MS" pitchFamily="34" charset="-128"/>
                <a:cs typeface="Arial Unicode MS" pitchFamily="34" charset="-128"/>
              </a:rPr>
              <a:t>Flossenburg was not really a prison </a:t>
            </a:r>
            <a:r>
              <a:rPr lang="en-US" sz="1400" b="1" i="1" dirty="0" smtClean="0">
                <a:latin typeface="Arial Unicode MS" pitchFamily="34" charset="-128"/>
                <a:ea typeface="Arial Unicode MS" pitchFamily="34" charset="-128"/>
                <a:cs typeface="Arial Unicode MS" pitchFamily="34" charset="-128"/>
              </a:rPr>
              <a:t>per se  </a:t>
            </a:r>
            <a:r>
              <a:rPr lang="en-US" sz="1400" b="1" i="0" dirty="0" smtClean="0">
                <a:latin typeface="Arial Unicode MS" pitchFamily="34" charset="-128"/>
                <a:ea typeface="Arial Unicode MS" pitchFamily="34" charset="-128"/>
                <a:cs typeface="Arial Unicode MS" pitchFamily="34" charset="-128"/>
              </a:rPr>
              <a:t> ….  it was a concentration camp.</a:t>
            </a:r>
          </a:p>
          <a:p>
            <a:endParaRPr lang="en-US" sz="1400" b="1" i="0" dirty="0" smtClean="0">
              <a:latin typeface="Arial Unicode MS" pitchFamily="34" charset="-128"/>
              <a:ea typeface="Arial Unicode MS" pitchFamily="34" charset="-128"/>
              <a:cs typeface="Arial Unicode MS" pitchFamily="34" charset="-128"/>
            </a:endParaRPr>
          </a:p>
        </p:txBody>
      </p:sp>
      <p:sp>
        <p:nvSpPr>
          <p:cNvPr id="4" name="Slide Number Placeholder 3"/>
          <p:cNvSpPr>
            <a:spLocks noGrp="1"/>
          </p:cNvSpPr>
          <p:nvPr>
            <p:ph type="sldNum" sz="quarter" idx="10"/>
          </p:nvPr>
        </p:nvSpPr>
        <p:spPr/>
        <p:txBody>
          <a:bodyPr/>
          <a:lstStyle/>
          <a:p>
            <a:fld id="{42F84F3D-F0EE-4193-BEE0-F2EEA6B425B3}" type="slidenum">
              <a:rPr lang="en-US" smtClean="0"/>
              <a:pPr/>
              <a:t>38</a:t>
            </a:fld>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Thank</a:t>
            </a:r>
            <a:r>
              <a:rPr lang="en-US" b="1" baseline="0" dirty="0" smtClean="0"/>
              <a:t> you for letting me give you this short introduction to Dietrich.  It’s been my pleasure and I can only tell you that we could spend hours on this great man’s life, writings and teachings.</a:t>
            </a:r>
            <a:endParaRPr lang="en-US" b="1" dirty="0"/>
          </a:p>
        </p:txBody>
      </p:sp>
      <p:sp>
        <p:nvSpPr>
          <p:cNvPr id="4" name="Slide Number Placeholder 3"/>
          <p:cNvSpPr>
            <a:spLocks noGrp="1"/>
          </p:cNvSpPr>
          <p:nvPr>
            <p:ph type="sldNum" sz="quarter" idx="10"/>
          </p:nvPr>
        </p:nvSpPr>
        <p:spPr/>
        <p:txBody>
          <a:bodyPr/>
          <a:lstStyle/>
          <a:p>
            <a:fld id="{42F84F3D-F0EE-4193-BEE0-F2EEA6B425B3}" type="slidenum">
              <a:rPr lang="en-US" smtClean="0"/>
              <a:pPr/>
              <a:t>39</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CB97365-EBCA-4027-87D5-99FC1D4DF0BB}" type="datetimeFigureOut">
              <a:rPr lang="en-US" smtClean="0"/>
              <a:pPr/>
              <a:t>1/7/2012</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a:t>‹#›</a:t>
            </a:fld>
            <a:endParaRPr kumimoji="0" lang="en-US" dirty="0"/>
          </a:p>
        </p:txBody>
      </p:sp>
    </p:spTree>
    <p:extLst>
      <p:ext uri="{BB962C8B-B14F-4D97-AF65-F5344CB8AC3E}">
        <p14:creationId xmlns="" xmlns:p14="http://schemas.microsoft.com/office/powerpoint/2010/main" val="21055283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B97365-EBCA-4027-87D5-99FC1D4DF0BB}" type="datetimeFigureOut">
              <a:rPr lang="en-US" smtClean="0"/>
              <a:pPr/>
              <a:t>1/7/2012</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a:t>‹#›</a:t>
            </a:fld>
            <a:endParaRPr kumimoji="0" lang="en-US" dirty="0"/>
          </a:p>
        </p:txBody>
      </p:sp>
    </p:spTree>
    <p:extLst>
      <p:ext uri="{BB962C8B-B14F-4D97-AF65-F5344CB8AC3E}">
        <p14:creationId xmlns="" xmlns:p14="http://schemas.microsoft.com/office/powerpoint/2010/main" val="11855527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B97365-EBCA-4027-87D5-99FC1D4DF0BB}" type="datetimeFigureOut">
              <a:rPr lang="en-US" smtClean="0"/>
              <a:pPr/>
              <a:t>1/7/2012</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a:t>‹#›</a:t>
            </a:fld>
            <a:endParaRPr kumimoji="0" lang="en-US" dirty="0"/>
          </a:p>
        </p:txBody>
      </p:sp>
    </p:spTree>
    <p:extLst>
      <p:ext uri="{BB962C8B-B14F-4D97-AF65-F5344CB8AC3E}">
        <p14:creationId xmlns="" xmlns:p14="http://schemas.microsoft.com/office/powerpoint/2010/main" val="1226824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CB97365-EBCA-4027-87D5-99FC1D4DF0BB}" type="datetimeFigureOut">
              <a:rPr lang="en-US" smtClean="0"/>
              <a:pPr/>
              <a:t>1/7/2012</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fld id="{69E29E33-B620-47F9-BB04-8846C2A5AFCC}" type="slidenum">
              <a:rPr kumimoji="0" lang="en-US" smtClean="0"/>
              <a:pPr/>
              <a:t>‹#›</a:t>
            </a:fld>
            <a:endParaRPr kumimoji="0" lang="en-US" dirty="0"/>
          </a:p>
        </p:txBody>
      </p:sp>
    </p:spTree>
    <p:extLst>
      <p:ext uri="{BB962C8B-B14F-4D97-AF65-F5344CB8AC3E}">
        <p14:creationId xmlns="" xmlns:p14="http://schemas.microsoft.com/office/powerpoint/2010/main" val="1046834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CB97365-EBCA-4027-87D5-99FC1D4DF0BB}" type="datetimeFigureOut">
              <a:rPr lang="en-US" smtClean="0"/>
              <a:pPr/>
              <a:t>1/7/2012</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fld id="{69E29E33-B620-47F9-BB04-8846C2A5AFCC}" type="slidenum">
              <a:rPr kumimoji="0" lang="en-US" smtClean="0"/>
              <a:pPr/>
              <a:t>‹#›</a:t>
            </a:fld>
            <a:endParaRPr kumimoji="0" lang="en-US" dirty="0"/>
          </a:p>
        </p:txBody>
      </p:sp>
    </p:spTree>
    <p:extLst>
      <p:ext uri="{BB962C8B-B14F-4D97-AF65-F5344CB8AC3E}">
        <p14:creationId xmlns="" xmlns:p14="http://schemas.microsoft.com/office/powerpoint/2010/main" val="2984879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CB97365-EBCA-4027-87D5-99FC1D4DF0BB}" type="datetimeFigureOut">
              <a:rPr lang="en-US" smtClean="0"/>
              <a:pPr/>
              <a:t>1/7/2012</a:t>
            </a:fld>
            <a:endParaRPr lang="en-US" dirty="0"/>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69E29E33-B620-47F9-BB04-8846C2A5AFCC}" type="slidenum">
              <a:rPr kumimoji="0" lang="en-US" smtClean="0"/>
              <a:pPr/>
              <a:t>‹#›</a:t>
            </a:fld>
            <a:endParaRPr kumimoji="0" lang="en-US" dirty="0"/>
          </a:p>
        </p:txBody>
      </p:sp>
    </p:spTree>
    <p:extLst>
      <p:ext uri="{BB962C8B-B14F-4D97-AF65-F5344CB8AC3E}">
        <p14:creationId xmlns="" xmlns:p14="http://schemas.microsoft.com/office/powerpoint/2010/main" val="3202388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B97365-EBCA-4027-87D5-99FC1D4DF0BB}" type="datetimeFigureOut">
              <a:rPr lang="en-US" smtClean="0"/>
              <a:pPr/>
              <a:t>1/7/2012</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fld id="{69E29E33-B620-47F9-BB04-8846C2A5AFCC}" type="slidenum">
              <a:rPr kumimoji="0" lang="en-US" smtClean="0"/>
              <a:pPr/>
              <a:t>‹#›</a:t>
            </a:fld>
            <a:endParaRPr kumimoji="0" lang="en-US" dirty="0"/>
          </a:p>
        </p:txBody>
      </p:sp>
    </p:spTree>
    <p:extLst>
      <p:ext uri="{BB962C8B-B14F-4D97-AF65-F5344CB8AC3E}">
        <p14:creationId xmlns="" xmlns:p14="http://schemas.microsoft.com/office/powerpoint/2010/main" val="37465187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B97365-EBCA-4027-87D5-99FC1D4DF0BB}" type="datetimeFigureOut">
              <a:rPr lang="en-US" smtClean="0"/>
              <a:pPr/>
              <a:t>1/7/2012</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fld id="{69E29E33-B620-47F9-BB04-8846C2A5AFCC}" type="slidenum">
              <a:rPr kumimoji="0" lang="en-US" smtClean="0"/>
              <a:pPr/>
              <a:t>‹#›</a:t>
            </a:fld>
            <a:endParaRPr kumimoji="0" lang="en-US" dirty="0"/>
          </a:p>
        </p:txBody>
      </p:sp>
    </p:spTree>
    <p:extLst>
      <p:ext uri="{BB962C8B-B14F-4D97-AF65-F5344CB8AC3E}">
        <p14:creationId xmlns="" xmlns:p14="http://schemas.microsoft.com/office/powerpoint/2010/main" val="2647368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B97365-EBCA-4027-87D5-99FC1D4DF0BB}" type="datetimeFigureOut">
              <a:rPr lang="en-US" smtClean="0"/>
              <a:pPr/>
              <a:t>1/7/2012</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fld id="{69E29E33-B620-47F9-BB04-8846C2A5AFCC}" type="slidenum">
              <a:rPr kumimoji="0" lang="en-US" smtClean="0"/>
              <a:pPr/>
              <a:t>‹#›</a:t>
            </a:fld>
            <a:endParaRPr kumimoji="0" lang="en-US" dirty="0"/>
          </a:p>
        </p:txBody>
      </p:sp>
    </p:spTree>
    <p:extLst>
      <p:ext uri="{BB962C8B-B14F-4D97-AF65-F5344CB8AC3E}">
        <p14:creationId xmlns="" xmlns:p14="http://schemas.microsoft.com/office/powerpoint/2010/main" val="3853178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B97365-EBCA-4027-87D5-99FC1D4DF0BB}" type="datetimeFigureOut">
              <a:rPr lang="en-US" smtClean="0"/>
              <a:pPr/>
              <a:t>1/7/2012</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a:t>‹#›</a:t>
            </a:fld>
            <a:endParaRPr kumimoji="0" lang="en-US" dirty="0"/>
          </a:p>
        </p:txBody>
      </p:sp>
    </p:spTree>
    <p:extLst>
      <p:ext uri="{BB962C8B-B14F-4D97-AF65-F5344CB8AC3E}">
        <p14:creationId xmlns="" xmlns:p14="http://schemas.microsoft.com/office/powerpoint/2010/main" val="22021726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B97365-EBCA-4027-87D5-99FC1D4DF0BB}" type="datetimeFigureOut">
              <a:rPr lang="en-US" smtClean="0"/>
              <a:pPr/>
              <a:t>1/7/2012</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a:t>‹#›</a:t>
            </a:fld>
            <a:endParaRPr kumimoji="0" lang="en-US" dirty="0"/>
          </a:p>
        </p:txBody>
      </p:sp>
    </p:spTree>
    <p:extLst>
      <p:ext uri="{BB962C8B-B14F-4D97-AF65-F5344CB8AC3E}">
        <p14:creationId xmlns="" xmlns:p14="http://schemas.microsoft.com/office/powerpoint/2010/main" val="1833584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B97365-EBCA-4027-87D5-99FC1D4DF0BB}" type="datetimeFigureOut">
              <a:rPr lang="en-US" smtClean="0"/>
              <a:pPr/>
              <a:t>1/7/2012</a:t>
            </a:fld>
            <a:endParaRPr lang="en-US" dirty="0">
              <a:solidFill>
                <a:schemeClr val="tx1">
                  <a:shade val="50000"/>
                </a:scheme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0" lang="en-US" dirty="0">
              <a:solidFill>
                <a:schemeClr val="tx1">
                  <a:shade val="50000"/>
                </a:scheme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E29E33-B620-47F9-BB04-8846C2A5AFCC}" type="slidenum">
              <a:rPr kumimoji="0" lang="en-US" smtClean="0"/>
              <a:pPr/>
              <a:t>‹#›</a:t>
            </a:fld>
            <a:endParaRPr kumimoji="0" lang="en-US" dirty="0">
              <a:solidFill>
                <a:schemeClr val="tx1">
                  <a:shade val="50000"/>
                </a:schemeClr>
              </a:solidFill>
            </a:endParaRPr>
          </a:p>
        </p:txBody>
      </p:sp>
    </p:spTree>
    <p:extLst>
      <p:ext uri="{BB962C8B-B14F-4D97-AF65-F5344CB8AC3E}">
        <p14:creationId xmlns="" xmlns:p14="http://schemas.microsoft.com/office/powerpoint/2010/main" val="302784153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9.xml"/><Relationship Id="rId1" Type="http://schemas.openxmlformats.org/officeDocument/2006/relationships/slideLayout" Target="../slideLayouts/slideLayout9.xml"/><Relationship Id="rId5" Type="http://schemas.openxmlformats.org/officeDocument/2006/relationships/image" Target="../media/image10.jpeg"/><Relationship Id="rId4" Type="http://schemas.openxmlformats.org/officeDocument/2006/relationships/image" Target="../media/image9.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8.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990600"/>
            <a:ext cx="8229600" cy="1219200"/>
          </a:xfrm>
        </p:spPr>
        <p:txBody>
          <a:bodyPr/>
          <a:lstStyle/>
          <a:p>
            <a:pPr algn="ctr"/>
            <a:r>
              <a:rPr lang="en-US" sz="4800" b="1" dirty="0" smtClean="0">
                <a:solidFill>
                  <a:srgbClr val="FF0000"/>
                </a:solidFill>
                <a:effectLst>
                  <a:outerShdw blurRad="38100" dist="38100" dir="2700000" algn="tl">
                    <a:srgbClr val="000000">
                      <a:alpha val="43137"/>
                    </a:srgbClr>
                  </a:outerShdw>
                </a:effectLst>
                <a:cs typeface="Arial" pitchFamily="34" charset="0"/>
              </a:rPr>
              <a:t>Dietrich</a:t>
            </a:r>
            <a:r>
              <a:rPr lang="en-US" sz="4800" b="1" dirty="0" smtClean="0">
                <a:solidFill>
                  <a:schemeClr val="accent1"/>
                </a:solidFill>
                <a:effectLst>
                  <a:outerShdw blurRad="38100" dist="38100" dir="2700000" algn="tl">
                    <a:srgbClr val="000000">
                      <a:alpha val="43137"/>
                    </a:srgbClr>
                  </a:outerShdw>
                </a:effectLst>
                <a:cs typeface="Arial" pitchFamily="34" charset="0"/>
              </a:rPr>
              <a:t>  </a:t>
            </a:r>
            <a:r>
              <a:rPr lang="en-US" sz="4800" b="1" dirty="0" smtClean="0">
                <a:solidFill>
                  <a:srgbClr val="FF0000"/>
                </a:solidFill>
                <a:effectLst>
                  <a:outerShdw blurRad="38100" dist="38100" dir="2700000" algn="tl">
                    <a:srgbClr val="000000">
                      <a:alpha val="43137"/>
                    </a:srgbClr>
                  </a:outerShdw>
                </a:effectLst>
                <a:cs typeface="Arial" pitchFamily="34" charset="0"/>
              </a:rPr>
              <a:t>Bonhoeffer</a:t>
            </a:r>
            <a:endParaRPr lang="en-US" sz="4800" b="1" dirty="0">
              <a:solidFill>
                <a:srgbClr val="FF0000"/>
              </a:solidFill>
              <a:effectLst>
                <a:outerShdw blurRad="38100" dist="38100" dir="2700000" algn="tl">
                  <a:srgbClr val="000000">
                    <a:alpha val="43137"/>
                  </a:srgbClr>
                </a:outerShdw>
              </a:effectLst>
              <a:cs typeface="Arial" pitchFamily="34" charset="0"/>
            </a:endParaRPr>
          </a:p>
        </p:txBody>
      </p:sp>
      <p:sp>
        <p:nvSpPr>
          <p:cNvPr id="3" name="Subtitle 2"/>
          <p:cNvSpPr>
            <a:spLocks noGrp="1"/>
          </p:cNvSpPr>
          <p:nvPr>
            <p:ph type="subTitle" idx="1"/>
          </p:nvPr>
        </p:nvSpPr>
        <p:spPr>
          <a:xfrm>
            <a:off x="1828800" y="2590800"/>
            <a:ext cx="5867400" cy="3048000"/>
          </a:xfrm>
        </p:spPr>
        <p:txBody>
          <a:bodyPr>
            <a:normAutofit fontScale="92500" lnSpcReduction="10000"/>
          </a:bodyPr>
          <a:lstStyle/>
          <a:p>
            <a:r>
              <a:rPr lang="en-US" sz="3500" b="1" dirty="0" smtClean="0">
                <a:solidFill>
                  <a:schemeClr val="accent3"/>
                </a:solidFill>
                <a:effectLst>
                  <a:outerShdw blurRad="38100" dist="38100" dir="2700000" algn="tl">
                    <a:srgbClr val="000000">
                      <a:alpha val="43137"/>
                    </a:srgbClr>
                  </a:outerShdw>
                </a:effectLst>
                <a:latin typeface="+mj-lt"/>
                <a:ea typeface="Arial Unicode MS" pitchFamily="34" charset="-128"/>
                <a:cs typeface="Arial Unicode MS" pitchFamily="34" charset="-128"/>
              </a:rPr>
              <a:t>A  Short BIO </a:t>
            </a:r>
          </a:p>
          <a:p>
            <a:endParaRPr lang="en-US" sz="1500" b="1" i="1" dirty="0" smtClean="0">
              <a:solidFill>
                <a:srgbClr val="0070C0"/>
              </a:solidFill>
              <a:effectLst>
                <a:outerShdw blurRad="38100" dist="38100" dir="2700000" algn="tl">
                  <a:srgbClr val="000000">
                    <a:alpha val="43137"/>
                  </a:srgbClr>
                </a:outerShdw>
              </a:effectLst>
              <a:latin typeface="+mj-lt"/>
              <a:ea typeface="Arial Unicode MS" pitchFamily="34" charset="-128"/>
              <a:cs typeface="Arial Unicode MS" pitchFamily="34" charset="-128"/>
            </a:endParaRPr>
          </a:p>
          <a:p>
            <a:r>
              <a:rPr lang="en-US" sz="2600" b="1" i="1" dirty="0" smtClean="0">
                <a:solidFill>
                  <a:schemeClr val="accent3"/>
                </a:solidFill>
                <a:effectLst>
                  <a:outerShdw blurRad="38100" dist="38100" dir="2700000" algn="tl">
                    <a:srgbClr val="000000">
                      <a:alpha val="43137"/>
                    </a:srgbClr>
                  </a:outerShdw>
                </a:effectLst>
                <a:latin typeface="+mj-lt"/>
                <a:ea typeface="Arial Unicode MS" pitchFamily="34" charset="-128"/>
                <a:cs typeface="Arial Unicode MS" pitchFamily="34" charset="-128"/>
              </a:rPr>
              <a:t>for the </a:t>
            </a:r>
          </a:p>
          <a:p>
            <a:endParaRPr lang="en-US" sz="1500" b="1" i="1" dirty="0" smtClean="0">
              <a:solidFill>
                <a:schemeClr val="accent3"/>
              </a:solidFill>
              <a:effectLst>
                <a:outerShdw blurRad="38100" dist="38100" dir="2700000" algn="tl">
                  <a:srgbClr val="000000">
                    <a:alpha val="43137"/>
                  </a:srgbClr>
                </a:outerShdw>
              </a:effectLst>
              <a:latin typeface="+mj-lt"/>
              <a:ea typeface="Arial Unicode MS" pitchFamily="34" charset="-128"/>
              <a:cs typeface="Arial Unicode MS" pitchFamily="34" charset="-128"/>
            </a:endParaRPr>
          </a:p>
          <a:p>
            <a:r>
              <a:rPr lang="en-US" sz="3000" b="1" dirty="0" smtClean="0">
                <a:solidFill>
                  <a:schemeClr val="accent3"/>
                </a:solidFill>
                <a:effectLst>
                  <a:outerShdw blurRad="38100" dist="38100" dir="2700000" algn="tl">
                    <a:srgbClr val="000000">
                      <a:alpha val="43137"/>
                    </a:srgbClr>
                  </a:outerShdw>
                </a:effectLst>
                <a:latin typeface="+mj-lt"/>
                <a:ea typeface="Arial Unicode MS" pitchFamily="34" charset="-128"/>
                <a:cs typeface="Arial Unicode MS" pitchFamily="34" charset="-128"/>
              </a:rPr>
              <a:t>Maranatha Class, BAUM</a:t>
            </a:r>
          </a:p>
          <a:p>
            <a:r>
              <a:rPr lang="en-US" sz="2600" b="1" dirty="0" smtClean="0">
                <a:solidFill>
                  <a:schemeClr val="accent3"/>
                </a:solidFill>
                <a:effectLst>
                  <a:outerShdw blurRad="38100" dist="38100" dir="2700000" algn="tl">
                    <a:srgbClr val="000000">
                      <a:alpha val="43137"/>
                    </a:srgbClr>
                  </a:outerShdw>
                </a:effectLst>
                <a:latin typeface="+mj-lt"/>
                <a:ea typeface="Arial Unicode MS" pitchFamily="34" charset="-128"/>
                <a:cs typeface="Arial Unicode MS" pitchFamily="34" charset="-128"/>
              </a:rPr>
              <a:t>January 8, 2012</a:t>
            </a:r>
          </a:p>
          <a:p>
            <a:endParaRPr lang="en-US" sz="1600" b="1" dirty="0" smtClean="0">
              <a:solidFill>
                <a:schemeClr val="accent3"/>
              </a:solidFill>
              <a:effectLst>
                <a:outerShdw blurRad="38100" dist="38100" dir="2700000" algn="tl">
                  <a:srgbClr val="000000">
                    <a:alpha val="43137"/>
                  </a:srgbClr>
                </a:outerShdw>
              </a:effectLst>
              <a:latin typeface="+mj-lt"/>
              <a:ea typeface="Arial Unicode MS" pitchFamily="34" charset="-128"/>
              <a:cs typeface="Arial Unicode MS" pitchFamily="34" charset="-128"/>
            </a:endParaRPr>
          </a:p>
          <a:p>
            <a:r>
              <a:rPr lang="en-US" sz="2600" b="1" dirty="0" smtClean="0">
                <a:solidFill>
                  <a:schemeClr val="accent3"/>
                </a:solidFill>
                <a:effectLst>
                  <a:outerShdw blurRad="38100" dist="38100" dir="2700000" algn="tl">
                    <a:srgbClr val="000000">
                      <a:alpha val="43137"/>
                    </a:srgbClr>
                  </a:outerShdw>
                </a:effectLst>
                <a:latin typeface="+mj-lt"/>
                <a:ea typeface="Arial Unicode MS" pitchFamily="34" charset="-128"/>
                <a:cs typeface="Arial Unicode MS" pitchFamily="34" charset="-128"/>
              </a:rPr>
              <a:t>Ron Marsh</a:t>
            </a:r>
            <a:endParaRPr lang="en-US" sz="2600" b="1" dirty="0">
              <a:solidFill>
                <a:schemeClr val="accent3"/>
              </a:solidFill>
              <a:effectLst>
                <a:outerShdw blurRad="38100" dist="38100" dir="2700000" algn="tl">
                  <a:srgbClr val="000000">
                    <a:alpha val="43137"/>
                  </a:srgbClr>
                </a:outerShdw>
              </a:effectLst>
              <a:latin typeface="+mj-lt"/>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Autofit/>
          </a:bodyPr>
          <a:lstStyle/>
          <a:p>
            <a:r>
              <a:rPr lang="en-US" sz="3600" b="1" i="1" dirty="0" smtClean="0">
                <a:solidFill>
                  <a:srgbClr val="0070C0"/>
                </a:solidFill>
                <a:effectLst>
                  <a:outerShdw blurRad="38100" dist="38100" dir="2700000" algn="tl">
                    <a:srgbClr val="000000">
                      <a:alpha val="43137"/>
                    </a:srgbClr>
                  </a:outerShdw>
                </a:effectLst>
                <a:ea typeface="Arial Unicode MS" pitchFamily="34" charset="-128"/>
                <a:cs typeface="Arial Unicode MS" pitchFamily="34" charset="-128"/>
              </a:rPr>
              <a:t>Dietrich Bonhoeffer    </a:t>
            </a:r>
            <a:r>
              <a:rPr lang="en-US" sz="3600" b="1" dirty="0" smtClean="0">
                <a:solidFill>
                  <a:srgbClr val="0070C0"/>
                </a:solidFill>
                <a:effectLst>
                  <a:outerShdw blurRad="38100" dist="38100" dir="2700000" algn="tl">
                    <a:srgbClr val="000000">
                      <a:alpha val="43137"/>
                    </a:srgbClr>
                  </a:outerShdw>
                </a:effectLst>
                <a:ea typeface="Arial Unicode MS" pitchFamily="34" charset="-128"/>
                <a:cs typeface="Arial Unicode MS" pitchFamily="34" charset="-128"/>
              </a:rPr>
              <a:t>1906 - 1945</a:t>
            </a:r>
            <a:endParaRPr lang="en-US" sz="3600" b="1" dirty="0">
              <a:solidFill>
                <a:srgbClr val="0070C0"/>
              </a:solidFill>
              <a:effectLst>
                <a:outerShdw blurRad="38100" dist="38100" dir="2700000" algn="tl">
                  <a:srgbClr val="000000">
                    <a:alpha val="43137"/>
                  </a:srgbClr>
                </a:outerShdw>
              </a:effectLst>
              <a:ea typeface="Arial Unicode MS" pitchFamily="34" charset="-128"/>
              <a:cs typeface="Arial Unicode MS" pitchFamily="34" charset="-128"/>
            </a:endParaRPr>
          </a:p>
        </p:txBody>
      </p:sp>
      <p:sp>
        <p:nvSpPr>
          <p:cNvPr id="3" name="Content Placeholder 2"/>
          <p:cNvSpPr>
            <a:spLocks noGrp="1"/>
          </p:cNvSpPr>
          <p:nvPr>
            <p:ph idx="1"/>
          </p:nvPr>
        </p:nvSpPr>
        <p:spPr>
          <a:xfrm>
            <a:off x="381000" y="1447800"/>
            <a:ext cx="8534400" cy="4495800"/>
          </a:xfrm>
        </p:spPr>
        <p:txBody>
          <a:bodyPr>
            <a:normAutofit/>
          </a:bodyPr>
          <a:lstStyle/>
          <a:p>
            <a:r>
              <a:rPr lang="en-US" sz="2400" b="1" dirty="0" smtClean="0">
                <a:solidFill>
                  <a:schemeClr val="accent3"/>
                </a:solidFill>
                <a:ea typeface="Arial Unicode MS" pitchFamily="34" charset="-128"/>
                <a:cs typeface="Arial" pitchFamily="34" charset="0"/>
              </a:rPr>
              <a:t>Theologian, pastor,  musician, author, traveler;  family was prominent, well-to-do, cultured</a:t>
            </a:r>
          </a:p>
          <a:p>
            <a:pPr marL="0" indent="0">
              <a:buNone/>
            </a:pPr>
            <a:endParaRPr lang="en-US" sz="1600" b="1" dirty="0" smtClean="0">
              <a:solidFill>
                <a:schemeClr val="accent3"/>
              </a:solidFill>
              <a:ea typeface="Arial Unicode MS" pitchFamily="34" charset="-128"/>
              <a:cs typeface="Arial" pitchFamily="34" charset="0"/>
            </a:endParaRPr>
          </a:p>
          <a:p>
            <a:r>
              <a:rPr lang="en-US" sz="2400" b="1" dirty="0" smtClean="0">
                <a:solidFill>
                  <a:schemeClr val="accent3"/>
                </a:solidFill>
                <a:ea typeface="Arial Unicode MS" pitchFamily="34" charset="-128"/>
                <a:cs typeface="Arial" pitchFamily="34" charset="0"/>
              </a:rPr>
              <a:t>At age 14, told family he would be theologian.  Rec’d doctorate (equivalent), Berlin U., 1927 @ age 21.</a:t>
            </a:r>
          </a:p>
          <a:p>
            <a:pPr>
              <a:buNone/>
            </a:pPr>
            <a:endParaRPr lang="en-US" sz="1600" b="1" dirty="0" smtClean="0">
              <a:solidFill>
                <a:schemeClr val="accent3"/>
              </a:solidFill>
              <a:ea typeface="Arial Unicode MS" pitchFamily="34" charset="-128"/>
              <a:cs typeface="Arial" pitchFamily="34" charset="0"/>
            </a:endParaRPr>
          </a:p>
          <a:p>
            <a:r>
              <a:rPr lang="en-US" sz="2400" b="1" i="1" dirty="0" smtClean="0">
                <a:solidFill>
                  <a:schemeClr val="accent3"/>
                </a:solidFill>
                <a:ea typeface="Arial Unicode MS" pitchFamily="34" charset="-128"/>
                <a:cs typeface="Arial" pitchFamily="34" charset="0"/>
              </a:rPr>
              <a:t>Highly visible </a:t>
            </a:r>
            <a:r>
              <a:rPr lang="en-US" sz="2400" b="1" dirty="0" smtClean="0">
                <a:solidFill>
                  <a:schemeClr val="accent3"/>
                </a:solidFill>
                <a:ea typeface="Arial Unicode MS" pitchFamily="34" charset="-128"/>
                <a:cs typeface="Arial" pitchFamily="34" charset="0"/>
              </a:rPr>
              <a:t>efforts </a:t>
            </a:r>
            <a:r>
              <a:rPr lang="en-US" sz="2400" b="1" i="1" dirty="0" smtClean="0">
                <a:solidFill>
                  <a:schemeClr val="accent3"/>
                </a:solidFill>
                <a:ea typeface="Arial Unicode MS" pitchFamily="34" charset="-128"/>
                <a:cs typeface="Arial" pitchFamily="34" charset="0"/>
              </a:rPr>
              <a:t>to</a:t>
            </a:r>
            <a:r>
              <a:rPr lang="en-US" sz="2400" b="1" dirty="0" smtClean="0">
                <a:solidFill>
                  <a:schemeClr val="accent3"/>
                </a:solidFill>
                <a:ea typeface="Arial Unicode MS" pitchFamily="34" charset="-128"/>
                <a:cs typeface="Arial" pitchFamily="34" charset="0"/>
              </a:rPr>
              <a:t> save Christianity in Germany from Hitler and the Nazis.</a:t>
            </a:r>
          </a:p>
          <a:p>
            <a:pPr>
              <a:buNone/>
            </a:pPr>
            <a:endParaRPr lang="en-US" sz="1600" b="1" dirty="0" smtClean="0">
              <a:solidFill>
                <a:schemeClr val="accent3"/>
              </a:solidFill>
              <a:ea typeface="Arial Unicode MS" pitchFamily="34" charset="-128"/>
              <a:cs typeface="Arial" pitchFamily="34" charset="0"/>
            </a:endParaRPr>
          </a:p>
          <a:p>
            <a:r>
              <a:rPr lang="en-US" sz="2400" b="1" dirty="0" smtClean="0">
                <a:solidFill>
                  <a:schemeClr val="accent3"/>
                </a:solidFill>
                <a:ea typeface="Arial Unicode MS" pitchFamily="34" charset="-128"/>
                <a:cs typeface="Arial" pitchFamily="34" charset="0"/>
              </a:rPr>
              <a:t>Imprisoned 3/43 in Berlin; executed 4/45 for role in plot to assassinate Hitler.</a:t>
            </a:r>
          </a:p>
          <a:p>
            <a:pPr marL="0" indent="0">
              <a:buNone/>
            </a:pPr>
            <a:endParaRPr lang="en-US" b="1" dirty="0" smtClean="0">
              <a:solidFill>
                <a:srgbClr val="0070C0"/>
              </a:solidFill>
              <a:effectLst>
                <a:outerShdw blurRad="38100" dist="38100" dir="2700000" algn="tl">
                  <a:srgbClr val="000000">
                    <a:alpha val="43137"/>
                  </a:srgbClr>
                </a:outerShdw>
              </a:effectLst>
              <a:ea typeface="Arial Unicode MS" pitchFamily="34" charset="-128"/>
              <a:cs typeface="Arial Unicode MS"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i="1" dirty="0" smtClean="0">
                <a:solidFill>
                  <a:srgbClr val="FF0000"/>
                </a:solidFill>
                <a:ea typeface="Arial Unicode MS" pitchFamily="34" charset="-128"/>
                <a:cs typeface="Arial" pitchFamily="34" charset="0"/>
              </a:rPr>
              <a:t>Bonhoeffer</a:t>
            </a:r>
            <a:r>
              <a:rPr lang="en-US" sz="3600" b="1" i="1" dirty="0" smtClean="0">
                <a:solidFill>
                  <a:srgbClr val="0070C0"/>
                </a:solidFill>
                <a:ea typeface="Arial Unicode MS" pitchFamily="34" charset="-128"/>
                <a:cs typeface="Arial" pitchFamily="34" charset="0"/>
              </a:rPr>
              <a:t>  </a:t>
            </a:r>
            <a:r>
              <a:rPr lang="en-US" sz="3600" b="1" i="1" dirty="0" smtClean="0">
                <a:solidFill>
                  <a:schemeClr val="accent3"/>
                </a:solidFill>
                <a:ea typeface="Arial Unicode MS" pitchFamily="34" charset="-128"/>
                <a:cs typeface="Arial" pitchFamily="34" charset="0"/>
              </a:rPr>
              <a:t>??</a:t>
            </a:r>
            <a:r>
              <a:rPr lang="en-US" sz="3600" b="1" dirty="0" smtClean="0">
                <a:solidFill>
                  <a:schemeClr val="accent3"/>
                </a:solidFill>
                <a:ea typeface="Arial Unicode MS" pitchFamily="34" charset="-128"/>
                <a:cs typeface="Arial" pitchFamily="34" charset="0"/>
              </a:rPr>
              <a:t>?</a:t>
            </a:r>
            <a:endParaRPr lang="en-US" sz="3600" b="1" i="1" dirty="0">
              <a:solidFill>
                <a:schemeClr val="accent3"/>
              </a:solidFill>
              <a:ea typeface="Arial Unicode MS" pitchFamily="34" charset="-128"/>
              <a:cs typeface="Arial" pitchFamily="34" charset="0"/>
            </a:endParaRPr>
          </a:p>
        </p:txBody>
      </p:sp>
      <p:sp>
        <p:nvSpPr>
          <p:cNvPr id="3" name="Content Placeholder 2"/>
          <p:cNvSpPr>
            <a:spLocks noGrp="1"/>
          </p:cNvSpPr>
          <p:nvPr>
            <p:ph sz="half" idx="1"/>
          </p:nvPr>
        </p:nvSpPr>
        <p:spPr>
          <a:xfrm>
            <a:off x="533400" y="1828800"/>
            <a:ext cx="4038600" cy="4525963"/>
          </a:xfrm>
        </p:spPr>
        <p:txBody>
          <a:bodyPr/>
          <a:lstStyle/>
          <a:p>
            <a:pPr marL="342900" indent="-342900">
              <a:buFont typeface="Arial" pitchFamily="34" charset="0"/>
              <a:buChar char="•"/>
            </a:pPr>
            <a:r>
              <a:rPr lang="en-US" b="1" dirty="0" smtClean="0">
                <a:solidFill>
                  <a:schemeClr val="accent3"/>
                </a:solidFill>
                <a:ea typeface="Arial Unicode MS" pitchFamily="34" charset="-128"/>
                <a:cs typeface="Arial" pitchFamily="34" charset="0"/>
              </a:rPr>
              <a:t> =  ‘</a:t>
            </a:r>
            <a:r>
              <a:rPr lang="en-US" b="1" dirty="0" smtClean="0">
                <a:solidFill>
                  <a:srgbClr val="FF0000"/>
                </a:solidFill>
                <a:effectLst>
                  <a:outerShdw blurRad="38100" dist="38100" dir="2700000" algn="tl">
                    <a:srgbClr val="000000">
                      <a:alpha val="43137"/>
                    </a:srgbClr>
                  </a:outerShdw>
                </a:effectLst>
                <a:ea typeface="Arial Unicode MS" pitchFamily="34" charset="-128"/>
                <a:cs typeface="Arial" pitchFamily="34" charset="0"/>
              </a:rPr>
              <a:t>bean farmer</a:t>
            </a:r>
            <a:r>
              <a:rPr lang="en-US" b="1" dirty="0" smtClean="0">
                <a:solidFill>
                  <a:srgbClr val="0070C0"/>
                </a:solidFill>
                <a:ea typeface="Arial Unicode MS" pitchFamily="34" charset="-128"/>
                <a:cs typeface="Arial" pitchFamily="34" charset="0"/>
              </a:rPr>
              <a:t>’</a:t>
            </a:r>
          </a:p>
          <a:p>
            <a:pPr marL="342900" indent="-342900">
              <a:buNone/>
            </a:pPr>
            <a:endParaRPr lang="en-US" sz="2400" b="1" dirty="0" smtClean="0">
              <a:solidFill>
                <a:srgbClr val="0070C0"/>
              </a:solidFill>
              <a:ea typeface="Arial Unicode MS" pitchFamily="34" charset="-128"/>
              <a:cs typeface="Arial" pitchFamily="34" charset="0"/>
            </a:endParaRPr>
          </a:p>
          <a:p>
            <a:pPr marL="342900" indent="-342900">
              <a:buFont typeface="Arial" pitchFamily="34" charset="0"/>
              <a:buChar char="•"/>
            </a:pPr>
            <a:r>
              <a:rPr lang="en-US" b="1" dirty="0" smtClean="0">
                <a:solidFill>
                  <a:schemeClr val="accent3"/>
                </a:solidFill>
                <a:ea typeface="Arial Unicode MS" pitchFamily="34" charset="-128"/>
                <a:cs typeface="Arial" pitchFamily="34" charset="0"/>
              </a:rPr>
              <a:t>Lineage dates from 1403 – Netherlands</a:t>
            </a:r>
          </a:p>
          <a:p>
            <a:pPr marL="342900" indent="-342900">
              <a:buNone/>
            </a:pPr>
            <a:endParaRPr lang="en-US" sz="1400" b="1" dirty="0" smtClean="0">
              <a:solidFill>
                <a:schemeClr val="accent3"/>
              </a:solidFill>
              <a:ea typeface="Arial Unicode MS" pitchFamily="34" charset="-128"/>
              <a:cs typeface="Arial" pitchFamily="34" charset="0"/>
            </a:endParaRPr>
          </a:p>
          <a:p>
            <a:r>
              <a:rPr lang="en-US" b="1" dirty="0" smtClean="0">
                <a:solidFill>
                  <a:schemeClr val="accent3"/>
                </a:solidFill>
                <a:ea typeface="Arial Unicode MS" pitchFamily="34" charset="-128"/>
                <a:cs typeface="Arial" pitchFamily="34" charset="0"/>
              </a:rPr>
              <a:t>Family moved  to   </a:t>
            </a:r>
            <a:r>
              <a:rPr lang="en-US" b="1" i="1" dirty="0" smtClean="0">
                <a:solidFill>
                  <a:schemeClr val="accent3"/>
                </a:solidFill>
                <a:ea typeface="Arial Unicode MS" pitchFamily="34" charset="-128"/>
                <a:cs typeface="Arial" pitchFamily="34" charset="0"/>
              </a:rPr>
              <a:t>Schwäbisch</a:t>
            </a:r>
            <a:r>
              <a:rPr lang="en-US" b="1" dirty="0" smtClean="0">
                <a:solidFill>
                  <a:schemeClr val="accent3"/>
                </a:solidFill>
                <a:ea typeface="Arial Unicode MS" pitchFamily="34" charset="-128"/>
                <a:cs typeface="Arial" pitchFamily="34" charset="0"/>
              </a:rPr>
              <a:t> </a:t>
            </a:r>
            <a:r>
              <a:rPr lang="en-US" b="1" i="1" dirty="0" smtClean="0">
                <a:solidFill>
                  <a:schemeClr val="accent3"/>
                </a:solidFill>
                <a:ea typeface="Arial Unicode MS" pitchFamily="34" charset="-128"/>
                <a:cs typeface="Arial" pitchFamily="34" charset="0"/>
              </a:rPr>
              <a:t>Hall</a:t>
            </a:r>
            <a:r>
              <a:rPr lang="en-US" b="1" dirty="0">
                <a:solidFill>
                  <a:schemeClr val="accent3"/>
                </a:solidFill>
                <a:ea typeface="Arial Unicode MS" pitchFamily="34" charset="-128"/>
                <a:cs typeface="Arial" pitchFamily="34" charset="0"/>
              </a:rPr>
              <a:t>, </a:t>
            </a:r>
            <a:r>
              <a:rPr lang="en-US" b="1" dirty="0" smtClean="0">
                <a:solidFill>
                  <a:schemeClr val="accent3"/>
                </a:solidFill>
                <a:ea typeface="Arial Unicode MS" pitchFamily="34" charset="-128"/>
                <a:cs typeface="Arial" pitchFamily="34" charset="0"/>
              </a:rPr>
              <a:t>Germany in 1513 </a:t>
            </a:r>
          </a:p>
          <a:p>
            <a:pPr marL="342900" indent="-342900">
              <a:buFont typeface="Arial" pitchFamily="34" charset="0"/>
              <a:buChar char="•"/>
            </a:pPr>
            <a:endParaRPr lang="en-US" b="1" dirty="0" smtClean="0">
              <a:solidFill>
                <a:srgbClr val="0070C0"/>
              </a:solidFill>
              <a:ea typeface="Arial Unicode MS" pitchFamily="34" charset="-128"/>
              <a:cs typeface="Arial" pitchFamily="34" charset="0"/>
            </a:endParaRPr>
          </a:p>
          <a:p>
            <a:pPr marL="342900" indent="-342900">
              <a:buNone/>
            </a:pPr>
            <a:endParaRPr lang="en-US" b="1" dirty="0">
              <a:solidFill>
                <a:schemeClr val="accent3"/>
              </a:solidFill>
              <a:latin typeface="Arial" pitchFamily="34" charset="0"/>
              <a:ea typeface="Arial Unicode MS" pitchFamily="34" charset="-128"/>
              <a:cs typeface="Arial" pitchFamily="34" charset="0"/>
            </a:endParaRPr>
          </a:p>
        </p:txBody>
      </p:sp>
      <p:sp>
        <p:nvSpPr>
          <p:cNvPr id="6" name="Content Placeholder 5"/>
          <p:cNvSpPr>
            <a:spLocks noGrp="1"/>
          </p:cNvSpPr>
          <p:nvPr>
            <p:ph sz="half" idx="2"/>
          </p:nvPr>
        </p:nvSpPr>
        <p:spPr>
          <a:xfrm>
            <a:off x="4648200" y="1828800"/>
            <a:ext cx="4038600" cy="4525963"/>
          </a:xfrm>
        </p:spPr>
        <p:txBody>
          <a:bodyPr/>
          <a:lstStyle/>
          <a:p>
            <a:pPr marL="228600" indent="-228600">
              <a:tabLst>
                <a:tab pos="1314450" algn="l"/>
              </a:tabLst>
            </a:pPr>
            <a:r>
              <a:rPr lang="en-US" b="1" dirty="0" smtClean="0">
                <a:solidFill>
                  <a:schemeClr val="accent3"/>
                </a:solidFill>
                <a:ea typeface="Arial Unicode MS" pitchFamily="34" charset="-128"/>
                <a:cs typeface="Arial Unicode MS" pitchFamily="34" charset="-128"/>
              </a:rPr>
              <a:t>Coat of Arms:  left-facing, standing lion holding a beanstalk; on a light blue background</a:t>
            </a:r>
          </a:p>
          <a:p>
            <a:pPr marL="228600" indent="-228600">
              <a:buFont typeface="Arial" pitchFamily="34" charset="0"/>
              <a:buChar char="•"/>
              <a:tabLst>
                <a:tab pos="1314450" algn="l"/>
              </a:tabLst>
            </a:pPr>
            <a:endParaRPr lang="en-US" sz="1200" b="1" dirty="0" smtClean="0">
              <a:solidFill>
                <a:schemeClr val="accent3"/>
              </a:solidFill>
              <a:ea typeface="Arial Unicode MS" pitchFamily="34" charset="-128"/>
              <a:cs typeface="Arial Unicode MS" pitchFamily="34" charset="-128"/>
            </a:endParaRPr>
          </a:p>
          <a:p>
            <a:pPr marL="228600" indent="-228600">
              <a:buFont typeface="Arial" pitchFamily="34" charset="0"/>
              <a:buChar char="•"/>
              <a:tabLst>
                <a:tab pos="228600" algn="l"/>
              </a:tabLst>
            </a:pPr>
            <a:r>
              <a:rPr lang="en-US" b="1" dirty="0" smtClean="0">
                <a:solidFill>
                  <a:schemeClr val="accent3"/>
                </a:solidFill>
                <a:ea typeface="Arial Unicode MS" pitchFamily="34" charset="-128"/>
                <a:cs typeface="Arial Unicode MS" pitchFamily="34" charset="-128"/>
              </a:rPr>
              <a:t>Still seen on public bldgs. in Sch. Hall</a:t>
            </a:r>
          </a:p>
          <a:p>
            <a:pPr marL="228600" indent="-228600">
              <a:buNone/>
              <a:tabLst>
                <a:tab pos="228600" algn="l"/>
              </a:tabLst>
            </a:pPr>
            <a:endParaRPr lang="en-US" sz="1400" b="1" dirty="0" smtClean="0">
              <a:solidFill>
                <a:schemeClr val="accent3"/>
              </a:solidFill>
              <a:ea typeface="Arial Unicode MS" pitchFamily="34" charset="-128"/>
              <a:cs typeface="Arial Unicode MS" pitchFamily="34" charset="-128"/>
            </a:endParaRPr>
          </a:p>
          <a:p>
            <a:pPr marL="228600" indent="-228600">
              <a:buFont typeface="Arial" pitchFamily="34" charset="0"/>
              <a:buChar char="•"/>
              <a:tabLst>
                <a:tab pos="228600" algn="l"/>
              </a:tabLst>
            </a:pPr>
            <a:r>
              <a:rPr lang="en-US" b="1" dirty="0" smtClean="0">
                <a:solidFill>
                  <a:schemeClr val="accent3"/>
                </a:solidFill>
                <a:ea typeface="Arial Unicode MS" pitchFamily="34" charset="-128"/>
                <a:cs typeface="Arial Unicode MS" pitchFamily="34" charset="-128"/>
              </a:rPr>
              <a:t>Dietrich’s signet ring bore crest</a:t>
            </a:r>
          </a:p>
          <a:p>
            <a:endParaRPr lang="en-US" dirty="0">
              <a:solidFill>
                <a:schemeClr val="accent3"/>
              </a:solidFill>
            </a:endParaRPr>
          </a:p>
        </p:txBody>
      </p:sp>
      <p:cxnSp>
        <p:nvCxnSpPr>
          <p:cNvPr id="11" name="Curved Connector 10"/>
          <p:cNvCxnSpPr/>
          <p:nvPr/>
        </p:nvCxnSpPr>
        <p:spPr>
          <a:xfrm rot="5400000">
            <a:off x="2727960" y="1143000"/>
            <a:ext cx="914400" cy="762000"/>
          </a:xfrm>
          <a:prstGeom prst="curvedConnector3">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600" dirty="0" smtClean="0">
                <a:solidFill>
                  <a:schemeClr val="accent3"/>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Family Crest</a:t>
            </a:r>
            <a:endParaRPr lang="en-US" sz="3600" dirty="0">
              <a:solidFill>
                <a:schemeClr val="accent3"/>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pic>
        <p:nvPicPr>
          <p:cNvPr id="4" name="Picture 2" descr="C:\Users\Marsh Family\AppData\Local\Microsoft\Windows\Temporary Internet Files\Content.Outlook\13E3IB7V\photo (2).JPG"/>
          <p:cNvPicPr>
            <a:picLocks noGrp="1" noChangeAspect="1" noChangeArrowheads="1"/>
          </p:cNvPicPr>
          <p:nvPr>
            <p:ph idx="1"/>
          </p:nvPr>
        </p:nvPicPr>
        <p:blipFill>
          <a:blip r:embed="rId3" cstate="print"/>
          <a:stretch>
            <a:fillRect/>
          </a:stretch>
        </p:blipFill>
        <p:spPr bwMode="auto">
          <a:xfrm>
            <a:off x="1554691" y="1600200"/>
            <a:ext cx="6034617" cy="4525963"/>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381000"/>
            <a:ext cx="8229600" cy="762000"/>
          </a:xfrm>
        </p:spPr>
        <p:txBody>
          <a:bodyPr>
            <a:normAutofit/>
          </a:bodyPr>
          <a:lstStyle/>
          <a:p>
            <a:r>
              <a:rPr lang="en-US" sz="3600" b="1" dirty="0" smtClean="0">
                <a:solidFill>
                  <a:schemeClr val="accent3"/>
                </a:solidFill>
                <a:effectLst>
                  <a:outerShdw blurRad="38100" dist="38100" dir="2700000" algn="tl">
                    <a:srgbClr val="000000">
                      <a:alpha val="43137"/>
                    </a:srgbClr>
                  </a:outerShdw>
                </a:effectLst>
                <a:ea typeface="Arial Unicode MS" pitchFamily="34" charset="-128"/>
                <a:cs typeface="Arial Unicode MS" pitchFamily="34" charset="-128"/>
              </a:rPr>
              <a:t>Parents</a:t>
            </a:r>
            <a:endParaRPr lang="en-US" sz="3600" b="1" dirty="0">
              <a:solidFill>
                <a:schemeClr val="accent3"/>
              </a:solidFill>
              <a:effectLst>
                <a:outerShdw blurRad="38100" dist="38100" dir="2700000" algn="tl">
                  <a:srgbClr val="000000">
                    <a:alpha val="43137"/>
                  </a:srgbClr>
                </a:outerShdw>
              </a:effectLst>
              <a:ea typeface="Arial Unicode MS" pitchFamily="34" charset="-128"/>
              <a:cs typeface="Arial Unicode MS" pitchFamily="34" charset="-128"/>
            </a:endParaRPr>
          </a:p>
        </p:txBody>
      </p:sp>
      <p:sp>
        <p:nvSpPr>
          <p:cNvPr id="6" name="Content Placeholder 5"/>
          <p:cNvSpPr>
            <a:spLocks noGrp="1"/>
          </p:cNvSpPr>
          <p:nvPr>
            <p:ph idx="1"/>
          </p:nvPr>
        </p:nvSpPr>
        <p:spPr>
          <a:xfrm>
            <a:off x="381000" y="1524000"/>
            <a:ext cx="8382000" cy="4709160"/>
          </a:xfrm>
        </p:spPr>
        <p:txBody>
          <a:bodyPr>
            <a:normAutofit/>
          </a:bodyPr>
          <a:lstStyle/>
          <a:p>
            <a:pPr marL="0" indent="0">
              <a:buNone/>
            </a:pPr>
            <a:r>
              <a:rPr lang="en-US" b="1" dirty="0" smtClean="0">
                <a:solidFill>
                  <a:srgbClr val="FF0000"/>
                </a:solidFill>
                <a:ea typeface="Arial Unicode MS" pitchFamily="34" charset="-128"/>
                <a:cs typeface="Arial Unicode MS" pitchFamily="34" charset="-128"/>
              </a:rPr>
              <a:t>KARL – Dr. of Psychiatry &amp; Neurology; U. Berlin dept. head. Family dates to 1400’s  … prominent for 300+ years:  goldsmiths, jurists, professors, municipal leaders &amp; pastors ….</a:t>
            </a:r>
          </a:p>
          <a:p>
            <a:pPr marL="0" indent="0">
              <a:buNone/>
              <a:tabLst>
                <a:tab pos="1828800" algn="l"/>
              </a:tabLst>
            </a:pPr>
            <a:endParaRPr lang="en-US" sz="1400" b="1" dirty="0" smtClean="0">
              <a:solidFill>
                <a:schemeClr val="accent1"/>
              </a:solidFill>
              <a:ea typeface="Arial Unicode MS" pitchFamily="34" charset="-128"/>
              <a:cs typeface="Arial Unicode MS" pitchFamily="34" charset="-128"/>
            </a:endParaRPr>
          </a:p>
          <a:p>
            <a:pPr marL="0" indent="0">
              <a:buNone/>
              <a:tabLst>
                <a:tab pos="1828800" algn="l"/>
              </a:tabLst>
            </a:pPr>
            <a:endParaRPr lang="en-US" sz="1400" b="1" dirty="0" smtClean="0">
              <a:solidFill>
                <a:schemeClr val="accent1"/>
              </a:solidFill>
              <a:ea typeface="Arial Unicode MS" pitchFamily="34" charset="-128"/>
              <a:cs typeface="Arial Unicode MS" pitchFamily="34" charset="-128"/>
            </a:endParaRPr>
          </a:p>
          <a:p>
            <a:pPr marL="0" lvl="0" indent="0">
              <a:buClr>
                <a:prstClr val="white">
                  <a:shade val="95000"/>
                </a:prstClr>
              </a:buClr>
              <a:buNone/>
              <a:tabLst>
                <a:tab pos="1828800" algn="l"/>
              </a:tabLst>
            </a:pPr>
            <a:r>
              <a:rPr lang="en-US" b="1" dirty="0">
                <a:solidFill>
                  <a:schemeClr val="accent3"/>
                </a:solidFill>
                <a:ea typeface="Arial Unicode MS" pitchFamily="34" charset="-128"/>
                <a:cs typeface="Arial Unicode MS" pitchFamily="34" charset="-128"/>
              </a:rPr>
              <a:t>PAULA  </a:t>
            </a:r>
            <a:r>
              <a:rPr lang="en-US" b="1" dirty="0" smtClean="0">
                <a:solidFill>
                  <a:schemeClr val="accent3"/>
                </a:solidFill>
                <a:ea typeface="Arial Unicode MS" pitchFamily="34" charset="-128"/>
                <a:cs typeface="Arial Unicode MS" pitchFamily="34" charset="-128"/>
              </a:rPr>
              <a:t>–  </a:t>
            </a:r>
            <a:r>
              <a:rPr lang="en-US" b="1" dirty="0">
                <a:solidFill>
                  <a:schemeClr val="accent3"/>
                </a:solidFill>
                <a:ea typeface="Arial Unicode MS" pitchFamily="34" charset="-128"/>
                <a:cs typeface="Arial Unicode MS" pitchFamily="34" charset="-128"/>
              </a:rPr>
              <a:t>(nee von </a:t>
            </a:r>
            <a:r>
              <a:rPr lang="en-US" b="1" dirty="0" err="1">
                <a:solidFill>
                  <a:schemeClr val="accent3"/>
                </a:solidFill>
                <a:ea typeface="Arial Unicode MS" pitchFamily="34" charset="-128"/>
                <a:cs typeface="Arial Unicode MS" pitchFamily="34" charset="-128"/>
              </a:rPr>
              <a:t>Hase</a:t>
            </a:r>
            <a:r>
              <a:rPr lang="en-US" b="1" dirty="0" smtClean="0">
                <a:solidFill>
                  <a:schemeClr val="accent3"/>
                </a:solidFill>
                <a:ea typeface="Arial Unicode MS" pitchFamily="34" charset="-128"/>
                <a:cs typeface="Arial Unicode MS" pitchFamily="34" charset="-128"/>
              </a:rPr>
              <a:t>);  teacher ...  cultured family of musicians, artists, attorneys and religious leaders.  </a:t>
            </a:r>
            <a:endParaRPr lang="en-US" b="1" dirty="0">
              <a:solidFill>
                <a:schemeClr val="accent3"/>
              </a:solidFill>
              <a:ea typeface="Arial Unicode MS" pitchFamily="34" charset="-128"/>
              <a:cs typeface="Arial Unicode MS" pitchFamily="34" charset="-128"/>
            </a:endParaRPr>
          </a:p>
          <a:p>
            <a:pPr marL="0" indent="0">
              <a:buNone/>
              <a:tabLst>
                <a:tab pos="1828800" algn="l"/>
              </a:tabLst>
            </a:pPr>
            <a:endParaRPr lang="en-US" sz="1400" b="1" dirty="0" smtClean="0">
              <a:solidFill>
                <a:srgbClr val="0070C0"/>
              </a:solidFill>
              <a:ea typeface="Arial Unicode MS" pitchFamily="34" charset="-128"/>
              <a:cs typeface="Arial Unicode MS"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09600"/>
          </a:xfrm>
        </p:spPr>
        <p:txBody>
          <a:bodyPr>
            <a:normAutofit fontScale="90000"/>
          </a:bodyPr>
          <a:lstStyle/>
          <a:p>
            <a:r>
              <a:rPr lang="en-US" sz="3600" b="1" dirty="0" smtClean="0">
                <a:solidFill>
                  <a:schemeClr val="accent3"/>
                </a:solidFill>
                <a:ea typeface="Arial Unicode MS" pitchFamily="34" charset="-128"/>
                <a:cs typeface="Arial Unicode MS" pitchFamily="34" charset="-128"/>
              </a:rPr>
              <a:t>Family Environment</a:t>
            </a:r>
            <a:endParaRPr lang="en-US" sz="3600" b="1" dirty="0">
              <a:solidFill>
                <a:schemeClr val="accent3"/>
              </a:solidFill>
              <a:ea typeface="Arial Unicode MS" pitchFamily="34" charset="-128"/>
              <a:cs typeface="Arial Unicode MS" pitchFamily="34" charset="-128"/>
            </a:endParaRPr>
          </a:p>
        </p:txBody>
      </p:sp>
      <p:sp>
        <p:nvSpPr>
          <p:cNvPr id="3" name="Content Placeholder 2"/>
          <p:cNvSpPr>
            <a:spLocks noGrp="1"/>
          </p:cNvSpPr>
          <p:nvPr>
            <p:ph idx="1"/>
          </p:nvPr>
        </p:nvSpPr>
        <p:spPr>
          <a:xfrm>
            <a:off x="457200" y="1371600"/>
            <a:ext cx="8229600" cy="4754563"/>
          </a:xfrm>
        </p:spPr>
        <p:txBody>
          <a:bodyPr>
            <a:normAutofit/>
          </a:bodyPr>
          <a:lstStyle/>
          <a:p>
            <a:pPr>
              <a:tabLst>
                <a:tab pos="1314450" algn="l"/>
              </a:tabLst>
            </a:pPr>
            <a:r>
              <a:rPr lang="en-US" sz="2400" b="1" dirty="0" smtClean="0">
                <a:solidFill>
                  <a:schemeClr val="accent3"/>
                </a:solidFill>
                <a:ea typeface="Arial Unicode MS" pitchFamily="34" charset="-128"/>
                <a:cs typeface="Arial Unicode MS" pitchFamily="34" charset="-128"/>
              </a:rPr>
              <a:t>4 boys, 4 girls.  Warm love … strict rules.   Paula </a:t>
            </a:r>
            <a:r>
              <a:rPr lang="en-US" sz="2400" b="1" i="1" dirty="0" smtClean="0">
                <a:solidFill>
                  <a:schemeClr val="accent3"/>
                </a:solidFill>
                <a:ea typeface="Arial Unicode MS" pitchFamily="34" charset="-128"/>
                <a:cs typeface="Arial Unicode MS" pitchFamily="34" charset="-128"/>
              </a:rPr>
              <a:t>ran </a:t>
            </a:r>
            <a:r>
              <a:rPr lang="en-US" sz="2400" b="1" dirty="0" smtClean="0">
                <a:solidFill>
                  <a:schemeClr val="accent3"/>
                </a:solidFill>
                <a:ea typeface="Arial Unicode MS" pitchFamily="34" charset="-128"/>
                <a:cs typeface="Arial Unicode MS" pitchFamily="34" charset="-128"/>
              </a:rPr>
              <a:t>the household w/Karl’s full support.  </a:t>
            </a:r>
            <a:r>
              <a:rPr lang="en-US" sz="2400" b="1" i="1" u="sng" dirty="0">
                <a:solidFill>
                  <a:schemeClr val="accent3"/>
                </a:solidFill>
                <a:ea typeface="Arial Unicode MS" pitchFamily="34" charset="-128"/>
                <a:cs typeface="Arial Unicode MS" pitchFamily="34" charset="-128"/>
              </a:rPr>
              <a:t>Not</a:t>
            </a:r>
            <a:r>
              <a:rPr lang="en-US" sz="2400" b="1" i="1" dirty="0">
                <a:solidFill>
                  <a:schemeClr val="accent3"/>
                </a:solidFill>
                <a:ea typeface="Arial Unicode MS" pitchFamily="34" charset="-128"/>
                <a:cs typeface="Arial Unicode MS" pitchFamily="34" charset="-128"/>
              </a:rPr>
              <a:t> </a:t>
            </a:r>
            <a:r>
              <a:rPr lang="en-US" sz="2400" b="1" dirty="0">
                <a:solidFill>
                  <a:schemeClr val="accent3"/>
                </a:solidFill>
                <a:ea typeface="Arial Unicode MS" pitchFamily="34" charset="-128"/>
                <a:cs typeface="Arial Unicode MS" pitchFamily="34" charset="-128"/>
              </a:rPr>
              <a:t> ‘religious’ </a:t>
            </a:r>
            <a:r>
              <a:rPr lang="en-US" sz="2400" b="1" i="1" dirty="0">
                <a:solidFill>
                  <a:schemeClr val="accent3"/>
                </a:solidFill>
                <a:ea typeface="Arial Unicode MS" pitchFamily="34" charset="-128"/>
                <a:cs typeface="Arial Unicode MS" pitchFamily="34" charset="-128"/>
              </a:rPr>
              <a:t>per </a:t>
            </a:r>
            <a:r>
              <a:rPr lang="en-US" sz="2400" b="1" i="1" dirty="0" smtClean="0">
                <a:solidFill>
                  <a:schemeClr val="accent3"/>
                </a:solidFill>
                <a:ea typeface="Arial Unicode MS" pitchFamily="34" charset="-128"/>
                <a:cs typeface="Arial Unicode MS" pitchFamily="34" charset="-128"/>
              </a:rPr>
              <a:t>se; </a:t>
            </a:r>
            <a:r>
              <a:rPr lang="en-US" sz="2400" b="1" dirty="0" smtClean="0">
                <a:solidFill>
                  <a:schemeClr val="accent3"/>
                </a:solidFill>
                <a:ea typeface="Arial Unicode MS" pitchFamily="34" charset="-128"/>
                <a:cs typeface="Arial Unicode MS" pitchFamily="34" charset="-128"/>
              </a:rPr>
              <a:t> Paula’s </a:t>
            </a:r>
            <a:r>
              <a:rPr lang="en-US" sz="2400" b="1" dirty="0">
                <a:solidFill>
                  <a:schemeClr val="accent3"/>
                </a:solidFill>
                <a:ea typeface="Arial Unicode MS" pitchFamily="34" charset="-128"/>
                <a:cs typeface="Arial Unicode MS" pitchFamily="34" charset="-128"/>
              </a:rPr>
              <a:t>Lutheran beliefs, values taught</a:t>
            </a:r>
            <a:r>
              <a:rPr lang="en-US" sz="2400" b="1" i="1" dirty="0">
                <a:solidFill>
                  <a:schemeClr val="accent3"/>
                </a:solidFill>
                <a:ea typeface="Arial Unicode MS" pitchFamily="34" charset="-128"/>
                <a:cs typeface="Arial Unicode MS" pitchFamily="34" charset="-128"/>
              </a:rPr>
              <a:t>. </a:t>
            </a:r>
            <a:endParaRPr lang="en-US" sz="2400" b="1" dirty="0" smtClean="0">
              <a:solidFill>
                <a:schemeClr val="accent3"/>
              </a:solidFill>
              <a:ea typeface="Arial Unicode MS" pitchFamily="34" charset="-128"/>
              <a:cs typeface="Arial Unicode MS" pitchFamily="34" charset="-128"/>
            </a:endParaRPr>
          </a:p>
          <a:p>
            <a:pPr marL="0" indent="0">
              <a:buNone/>
              <a:tabLst>
                <a:tab pos="1314450" algn="l"/>
              </a:tabLst>
            </a:pPr>
            <a:endParaRPr lang="en-US" sz="1400" b="1" dirty="0" smtClean="0">
              <a:solidFill>
                <a:schemeClr val="accent3"/>
              </a:solidFill>
              <a:ea typeface="Arial Unicode MS" pitchFamily="34" charset="-128"/>
              <a:cs typeface="Arial Unicode MS" pitchFamily="34" charset="-128"/>
            </a:endParaRPr>
          </a:p>
          <a:p>
            <a:pPr marL="342900" indent="-342900">
              <a:buFont typeface="Arial" pitchFamily="34" charset="0"/>
              <a:buChar char="•"/>
              <a:tabLst>
                <a:tab pos="1314450" algn="l"/>
              </a:tabLst>
            </a:pPr>
            <a:r>
              <a:rPr lang="en-US" sz="2400" b="1" dirty="0" smtClean="0">
                <a:solidFill>
                  <a:schemeClr val="accent3"/>
                </a:solidFill>
                <a:ea typeface="Arial Unicode MS" pitchFamily="34" charset="-128"/>
                <a:cs typeface="Arial Unicode MS" pitchFamily="34" charset="-128"/>
              </a:rPr>
              <a:t>Children very active in sports, music, nature; loved the outdoors.  Home schooled to  7-8 </a:t>
            </a:r>
            <a:r>
              <a:rPr lang="en-US" sz="2400" b="1" dirty="0">
                <a:solidFill>
                  <a:schemeClr val="accent3"/>
                </a:solidFill>
                <a:ea typeface="Arial Unicode MS" pitchFamily="34" charset="-128"/>
                <a:cs typeface="Arial Unicode MS" pitchFamily="34" charset="-128"/>
              </a:rPr>
              <a:t> </a:t>
            </a:r>
            <a:r>
              <a:rPr lang="en-US" sz="2400" b="1" dirty="0" smtClean="0">
                <a:solidFill>
                  <a:schemeClr val="accent3"/>
                </a:solidFill>
                <a:ea typeface="Arial Unicode MS" pitchFamily="34" charset="-128"/>
                <a:cs typeface="Arial Unicode MS" pitchFamily="34" charset="-128"/>
              </a:rPr>
              <a:t>then Gymnasium</a:t>
            </a:r>
          </a:p>
          <a:p>
            <a:pPr marL="0" indent="0">
              <a:buNone/>
              <a:tabLst>
                <a:tab pos="1314450" algn="l"/>
              </a:tabLst>
            </a:pPr>
            <a:endParaRPr lang="en-US" sz="1400" b="1" dirty="0">
              <a:solidFill>
                <a:schemeClr val="accent3"/>
              </a:solidFill>
              <a:ea typeface="Arial Unicode MS" pitchFamily="34" charset="-128"/>
              <a:cs typeface="Arial Unicode MS" pitchFamily="34" charset="-128"/>
            </a:endParaRPr>
          </a:p>
          <a:p>
            <a:pPr>
              <a:tabLst>
                <a:tab pos="1314450" algn="l"/>
              </a:tabLst>
            </a:pPr>
            <a:r>
              <a:rPr lang="en-US" sz="2400" b="1" dirty="0">
                <a:solidFill>
                  <a:schemeClr val="accent3"/>
                </a:solidFill>
                <a:ea typeface="Arial Unicode MS" pitchFamily="34" charset="-128"/>
                <a:cs typeface="Arial Unicode MS" pitchFamily="34" charset="-128"/>
              </a:rPr>
              <a:t>Staff :  governess, nursemaid, housemaid, parlor maid, cook</a:t>
            </a:r>
            <a:r>
              <a:rPr lang="en-US" sz="2400" b="1" dirty="0" smtClean="0">
                <a:solidFill>
                  <a:schemeClr val="accent3"/>
                </a:solidFill>
                <a:ea typeface="Arial Unicode MS" pitchFamily="34" charset="-128"/>
                <a:cs typeface="Arial Unicode MS" pitchFamily="34" charset="-128"/>
              </a:rPr>
              <a:t>.</a:t>
            </a:r>
          </a:p>
          <a:p>
            <a:pPr marL="0" indent="0">
              <a:buNone/>
              <a:tabLst>
                <a:tab pos="1314450" algn="l"/>
              </a:tabLst>
            </a:pPr>
            <a:endParaRPr lang="en-US" sz="1400" b="1" dirty="0">
              <a:solidFill>
                <a:schemeClr val="accent3"/>
              </a:solidFill>
              <a:ea typeface="Arial Unicode MS" pitchFamily="34" charset="-128"/>
              <a:cs typeface="Arial Unicode MS" pitchFamily="34" charset="-128"/>
            </a:endParaRPr>
          </a:p>
          <a:p>
            <a:pPr marL="0" indent="0">
              <a:buNone/>
              <a:tabLst>
                <a:tab pos="1314450" algn="l"/>
              </a:tabLst>
            </a:pPr>
            <a:r>
              <a:rPr lang="en-US" sz="2400" b="1" dirty="0" smtClean="0">
                <a:solidFill>
                  <a:schemeClr val="accent3"/>
                </a:solidFill>
                <a:ea typeface="Arial Unicode MS" pitchFamily="34" charset="-128"/>
                <a:cs typeface="Arial Unicode MS" pitchFamily="34" charset="-128"/>
              </a:rPr>
              <a:t>BTW:  family anecdotes suggest the children respected, loved the staff and did not look </a:t>
            </a:r>
            <a:r>
              <a:rPr lang="en-US" sz="2400" b="1" i="1" dirty="0" smtClean="0">
                <a:solidFill>
                  <a:schemeClr val="accent3"/>
                </a:solidFill>
                <a:ea typeface="Arial Unicode MS" pitchFamily="34" charset="-128"/>
                <a:cs typeface="Arial Unicode MS" pitchFamily="34" charset="-128"/>
              </a:rPr>
              <a:t>down  </a:t>
            </a:r>
            <a:r>
              <a:rPr lang="en-US" sz="2400" b="1" dirty="0" smtClean="0">
                <a:solidFill>
                  <a:schemeClr val="accent3"/>
                </a:solidFill>
                <a:ea typeface="Arial Unicode MS" pitchFamily="34" charset="-128"/>
                <a:cs typeface="Arial Unicode MS" pitchFamily="34" charset="-128"/>
              </a:rPr>
              <a:t>on them.</a:t>
            </a:r>
            <a:endParaRPr lang="en-US" sz="2400" b="1" dirty="0">
              <a:solidFill>
                <a:schemeClr val="accent3"/>
              </a:solidFill>
              <a:ea typeface="Arial Unicode MS" pitchFamily="34" charset="-128"/>
              <a:cs typeface="Arial Unicode MS" pitchFamily="34" charset="-128"/>
            </a:endParaRPr>
          </a:p>
        </p:txBody>
      </p:sp>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5181600"/>
            <a:ext cx="5486400" cy="566738"/>
          </a:xfrm>
        </p:spPr>
        <p:txBody>
          <a:bodyPr>
            <a:noAutofit/>
          </a:bodyPr>
          <a:lstStyle/>
          <a:p>
            <a:pPr algn="ctr"/>
            <a:r>
              <a:rPr lang="en-US" sz="3600" dirty="0" smtClean="0">
                <a:solidFill>
                  <a:schemeClr val="accent3"/>
                </a:solidFill>
                <a:ea typeface="Arial Unicode MS" pitchFamily="34" charset="-128"/>
                <a:cs typeface="Arial Unicode MS" pitchFamily="34" charset="-128"/>
              </a:rPr>
              <a:t>Paula &amp; Karl   1898</a:t>
            </a:r>
            <a:endParaRPr lang="en-US" sz="3600" dirty="0">
              <a:solidFill>
                <a:schemeClr val="accent3"/>
              </a:solidFill>
              <a:ea typeface="Arial Unicode MS" pitchFamily="34" charset="-128"/>
              <a:cs typeface="Arial Unicode MS" pitchFamily="34" charset="-128"/>
            </a:endParaRPr>
          </a:p>
        </p:txBody>
      </p:sp>
      <p:pic>
        <p:nvPicPr>
          <p:cNvPr id="1026" name="Picture 2" descr="C:\Users\Marsh Family\Pictures\Bonhoeffer Pics\Paula and Karl   1898.jpg"/>
          <p:cNvPicPr>
            <a:picLocks noGrp="1" noChangeAspect="1" noChangeArrowheads="1"/>
          </p:cNvPicPr>
          <p:nvPr>
            <p:ph type="pic" idx="1"/>
          </p:nvPr>
        </p:nvPicPr>
        <p:blipFill>
          <a:blip r:embed="rId3" cstate="print"/>
          <a:srcRect t="8942" b="8942"/>
          <a:stretch>
            <a:fillRect/>
          </a:stretch>
        </p:blipFill>
        <p:spPr bwMode="auto">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smtClean="0">
                <a:solidFill>
                  <a:schemeClr val="accent3"/>
                </a:solidFill>
                <a:ea typeface="Arial Unicode MS" pitchFamily="34" charset="-128"/>
                <a:cs typeface="Arial Unicode MS" pitchFamily="34" charset="-128"/>
              </a:rPr>
              <a:t>The </a:t>
            </a:r>
            <a:r>
              <a:rPr lang="en-US" sz="4400" b="1" i="1" dirty="0" smtClean="0">
                <a:solidFill>
                  <a:schemeClr val="accent3"/>
                </a:solidFill>
                <a:ea typeface="Arial Unicode MS" pitchFamily="34" charset="-128"/>
                <a:cs typeface="Arial Unicode MS" pitchFamily="34" charset="-128"/>
              </a:rPr>
              <a:t>Sibs </a:t>
            </a:r>
            <a:endParaRPr lang="en-US" b="1" dirty="0">
              <a:solidFill>
                <a:schemeClr val="accent3"/>
              </a:solidFill>
            </a:endParaRPr>
          </a:p>
        </p:txBody>
      </p:sp>
      <p:sp>
        <p:nvSpPr>
          <p:cNvPr id="3" name="Content Placeholder 2"/>
          <p:cNvSpPr>
            <a:spLocks noGrp="1"/>
          </p:cNvSpPr>
          <p:nvPr>
            <p:ph idx="1"/>
          </p:nvPr>
        </p:nvSpPr>
        <p:spPr/>
        <p:txBody>
          <a:bodyPr>
            <a:normAutofit fontScale="92500" lnSpcReduction="10000"/>
          </a:bodyPr>
          <a:lstStyle/>
          <a:p>
            <a:pPr marL="228600" indent="-228600">
              <a:buNone/>
              <a:tabLst>
                <a:tab pos="1828800" algn="l"/>
                <a:tab pos="4572000" algn="l"/>
              </a:tabLst>
            </a:pPr>
            <a:r>
              <a:rPr lang="en-US" b="1" dirty="0" smtClean="0">
                <a:solidFill>
                  <a:srgbClr val="0070C0"/>
                </a:solidFill>
                <a:ea typeface="Arial Unicode MS" pitchFamily="34" charset="-128"/>
                <a:cs typeface="Arial Unicode MS" pitchFamily="34" charset="-128"/>
              </a:rPr>
              <a:t>		</a:t>
            </a:r>
            <a:r>
              <a:rPr lang="en-US" b="1" dirty="0" smtClean="0">
                <a:solidFill>
                  <a:schemeClr val="accent3"/>
                </a:solidFill>
                <a:ea typeface="Arial Unicode MS" pitchFamily="34" charset="-128"/>
                <a:cs typeface="Arial Unicode MS" pitchFamily="34" charset="-128"/>
              </a:rPr>
              <a:t>Karl Friedrich	1899 (Jan)</a:t>
            </a:r>
          </a:p>
          <a:p>
            <a:pPr marL="228600" indent="-228600">
              <a:buNone/>
              <a:tabLst>
                <a:tab pos="1828800" algn="l"/>
                <a:tab pos="4629150" algn="l"/>
              </a:tabLst>
            </a:pPr>
            <a:r>
              <a:rPr lang="en-US" b="1" dirty="0" smtClean="0">
                <a:solidFill>
                  <a:schemeClr val="accent3"/>
                </a:solidFill>
                <a:ea typeface="Arial Unicode MS" pitchFamily="34" charset="-128"/>
                <a:cs typeface="Arial Unicode MS" pitchFamily="34" charset="-128"/>
              </a:rPr>
              <a:t>		Walter	1899 (Dec)</a:t>
            </a:r>
          </a:p>
          <a:p>
            <a:pPr marL="228600" indent="-228600">
              <a:buNone/>
              <a:tabLst>
                <a:tab pos="1828800" algn="l"/>
                <a:tab pos="4629150" algn="l"/>
              </a:tabLst>
            </a:pPr>
            <a:r>
              <a:rPr lang="en-US" b="1" dirty="0" smtClean="0">
                <a:solidFill>
                  <a:schemeClr val="accent3"/>
                </a:solidFill>
                <a:ea typeface="Arial Unicode MS" pitchFamily="34" charset="-128"/>
                <a:cs typeface="Arial Unicode MS" pitchFamily="34" charset="-128"/>
              </a:rPr>
              <a:t>		Klaus	1901</a:t>
            </a:r>
          </a:p>
          <a:p>
            <a:pPr marL="228600" indent="-228600">
              <a:buNone/>
              <a:tabLst>
                <a:tab pos="1828800" algn="l"/>
                <a:tab pos="4629150" algn="l"/>
              </a:tabLst>
            </a:pPr>
            <a:r>
              <a:rPr lang="en-US" b="1" dirty="0" smtClean="0">
                <a:solidFill>
                  <a:schemeClr val="accent3"/>
                </a:solidFill>
                <a:ea typeface="Arial Unicode MS" pitchFamily="34" charset="-128"/>
                <a:cs typeface="Arial Unicode MS" pitchFamily="34" charset="-128"/>
              </a:rPr>
              <a:t>		Ursula	1902</a:t>
            </a:r>
          </a:p>
          <a:p>
            <a:pPr marL="228600" indent="-228600">
              <a:buNone/>
              <a:tabLst>
                <a:tab pos="1828800" algn="l"/>
                <a:tab pos="4629150" algn="l"/>
              </a:tabLst>
            </a:pPr>
            <a:r>
              <a:rPr lang="en-US" b="1" dirty="0" smtClean="0">
                <a:solidFill>
                  <a:schemeClr val="accent3"/>
                </a:solidFill>
                <a:ea typeface="Arial Unicode MS" pitchFamily="34" charset="-128"/>
                <a:cs typeface="Arial Unicode MS" pitchFamily="34" charset="-128"/>
              </a:rPr>
              <a:t>		Christine	1903</a:t>
            </a:r>
          </a:p>
          <a:p>
            <a:pPr marL="228600" indent="-228600">
              <a:buNone/>
              <a:tabLst>
                <a:tab pos="1828800" algn="l"/>
                <a:tab pos="4629150" algn="l"/>
              </a:tabLst>
            </a:pPr>
            <a:r>
              <a:rPr lang="en-US" b="1" dirty="0" smtClean="0">
                <a:solidFill>
                  <a:schemeClr val="accent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r>
              <a:rPr lang="en-US" b="1" dirty="0" smtClean="0">
                <a:solidFill>
                  <a:srgbClr val="FF0000"/>
                </a:solidFill>
                <a:ea typeface="Arial Unicode MS" pitchFamily="34" charset="-128"/>
                <a:cs typeface="Arial Unicode MS" pitchFamily="34" charset="-128"/>
              </a:rPr>
              <a:t>Dietrich	1906</a:t>
            </a:r>
          </a:p>
          <a:p>
            <a:pPr marL="228600" indent="-228600">
              <a:buNone/>
              <a:tabLst>
                <a:tab pos="1828800" algn="l"/>
                <a:tab pos="4629150" algn="l"/>
              </a:tabLst>
            </a:pPr>
            <a:r>
              <a:rPr lang="en-US"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r>
              <a:rPr lang="en-US" b="1" dirty="0" smtClean="0">
                <a:solidFill>
                  <a:schemeClr val="accent3"/>
                </a:solidFill>
                <a:ea typeface="Arial Unicode MS" pitchFamily="34" charset="-128"/>
                <a:cs typeface="Arial Unicode MS" pitchFamily="34" charset="-128"/>
              </a:rPr>
              <a:t>Sabine	1906  twin</a:t>
            </a:r>
          </a:p>
          <a:p>
            <a:pPr marL="228600" indent="-228600">
              <a:buNone/>
              <a:tabLst>
                <a:tab pos="1828800" algn="l"/>
                <a:tab pos="4629150" algn="l"/>
              </a:tabLst>
            </a:pPr>
            <a:r>
              <a:rPr lang="en-US" b="1" dirty="0" smtClean="0">
                <a:solidFill>
                  <a:schemeClr val="accent3"/>
                </a:solidFill>
                <a:ea typeface="Arial Unicode MS" pitchFamily="34" charset="-128"/>
                <a:cs typeface="Arial Unicode MS" pitchFamily="34" charset="-128"/>
              </a:rPr>
              <a:t>		Susanne	1909		</a:t>
            </a:r>
            <a:r>
              <a:rPr lang="en-US" b="1" dirty="0" smtClean="0">
                <a:solidFill>
                  <a:srgbClr val="0070C0"/>
                </a:solidFill>
                <a:ea typeface="Arial Unicode MS" pitchFamily="34" charset="-128"/>
                <a:cs typeface="Arial Unicode MS" pitchFamily="34" charset="-128"/>
              </a:rPr>
              <a:t>		</a:t>
            </a:r>
            <a:endParaRPr lang="en-US" b="1" dirty="0">
              <a:solidFill>
                <a:srgbClr val="0070C0"/>
              </a:solidFill>
              <a:ea typeface="Arial Unicode MS" pitchFamily="34" charset="-128"/>
              <a:cs typeface="Arial Unicode MS"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rsh Family\Pictures\Bonhoeffer Pics\Paula_Bonhoeffer_mit_Kindern_1910_jpg.jpg"/>
          <p:cNvPicPr>
            <a:picLocks noGrp="1" noChangeAspect="1" noChangeArrowheads="1"/>
          </p:cNvPicPr>
          <p:nvPr>
            <p:ph type="pic" idx="1"/>
          </p:nvPr>
        </p:nvPicPr>
        <p:blipFill>
          <a:blip r:embed="rId3" cstate="print"/>
          <a:srcRect l="2222" r="2222"/>
          <a:stretch>
            <a:fillRect/>
          </a:stretch>
        </p:blipFill>
        <p:spPr bwMode="auto">
          <a:xfrm>
            <a:off x="1828800" y="1143000"/>
            <a:ext cx="5486400" cy="3429000"/>
          </a:xfrm>
          <a:prstGeom prst="rect">
            <a:avLst/>
          </a:prstGeom>
          <a:noFill/>
        </p:spPr>
      </p:pic>
      <p:sp>
        <p:nvSpPr>
          <p:cNvPr id="6" name="Title 1"/>
          <p:cNvSpPr>
            <a:spLocks noGrp="1"/>
          </p:cNvSpPr>
          <p:nvPr>
            <p:ph type="title"/>
          </p:nvPr>
        </p:nvSpPr>
        <p:spPr>
          <a:xfrm>
            <a:off x="1828800" y="4876800"/>
            <a:ext cx="5486400" cy="1447800"/>
          </a:xfrm>
        </p:spPr>
        <p:txBody>
          <a:bodyPr>
            <a:normAutofit/>
          </a:bodyPr>
          <a:lstStyle/>
          <a:p>
            <a:pPr algn="ctr"/>
            <a:r>
              <a:rPr lang="en-US" sz="2800" dirty="0" smtClean="0">
                <a:solidFill>
                  <a:schemeClr val="accent3"/>
                </a:solidFill>
                <a:ea typeface="Arial Unicode MS" pitchFamily="34" charset="-128"/>
                <a:cs typeface="Arial Unicode MS" pitchFamily="34" charset="-128"/>
              </a:rPr>
              <a:t>Paula &amp; the Children</a:t>
            </a:r>
            <a:br>
              <a:rPr lang="en-US" sz="2800" dirty="0" smtClean="0">
                <a:solidFill>
                  <a:schemeClr val="accent3"/>
                </a:solidFill>
                <a:ea typeface="Arial Unicode MS" pitchFamily="34" charset="-128"/>
                <a:cs typeface="Arial Unicode MS" pitchFamily="34" charset="-128"/>
              </a:rPr>
            </a:br>
            <a:r>
              <a:rPr lang="en-US" sz="2400" dirty="0" smtClean="0">
                <a:solidFill>
                  <a:schemeClr val="accent3"/>
                </a:solidFill>
                <a:ea typeface="Arial Unicode MS" pitchFamily="34" charset="-128"/>
                <a:cs typeface="Arial Unicode MS" pitchFamily="34" charset="-128"/>
              </a:rPr>
              <a:t>Dietrich’s ‘the blonde’ 2</a:t>
            </a:r>
            <a:r>
              <a:rPr lang="en-US" sz="2400" baseline="30000" dirty="0" smtClean="0">
                <a:solidFill>
                  <a:schemeClr val="accent3"/>
                </a:solidFill>
                <a:ea typeface="Arial Unicode MS" pitchFamily="34" charset="-128"/>
                <a:cs typeface="Arial Unicode MS" pitchFamily="34" charset="-128"/>
              </a:rPr>
              <a:t>nd</a:t>
            </a:r>
            <a:r>
              <a:rPr lang="en-US" sz="2400" dirty="0" smtClean="0">
                <a:solidFill>
                  <a:schemeClr val="accent3"/>
                </a:solidFill>
                <a:ea typeface="Arial Unicode MS" pitchFamily="34" charset="-128"/>
                <a:cs typeface="Arial Unicode MS" pitchFamily="34" charset="-128"/>
              </a:rPr>
              <a:t> from R</a:t>
            </a:r>
            <a:r>
              <a:rPr lang="en-US" sz="2800" dirty="0" smtClean="0">
                <a:solidFill>
                  <a:schemeClr val="accent3"/>
                </a:solidFill>
                <a:ea typeface="Arial Unicode MS" pitchFamily="34" charset="-128"/>
                <a:cs typeface="Arial Unicode MS" pitchFamily="34" charset="-128"/>
              </a:rPr>
              <a:t/>
            </a:r>
            <a:br>
              <a:rPr lang="en-US" sz="2800" dirty="0" smtClean="0">
                <a:solidFill>
                  <a:schemeClr val="accent3"/>
                </a:solidFill>
                <a:ea typeface="Arial Unicode MS" pitchFamily="34" charset="-128"/>
                <a:cs typeface="Arial Unicode MS" pitchFamily="34" charset="-128"/>
              </a:rPr>
            </a:br>
            <a:endParaRPr lang="en-US" sz="2800" dirty="0">
              <a:solidFill>
                <a:schemeClr val="accent3"/>
              </a:solidFill>
              <a:ea typeface="Arial Unicode MS" pitchFamily="34" charset="-128"/>
              <a:cs typeface="Arial Unicode MS"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600" b="1" i="1" dirty="0" smtClean="0">
                <a:solidFill>
                  <a:schemeClr val="accent3"/>
                </a:solidFill>
                <a:ea typeface="Arial Unicode MS" pitchFamily="34" charset="-128"/>
                <a:cs typeface="Arial Unicode MS" pitchFamily="34" charset="-128"/>
              </a:rPr>
              <a:t>Young</a:t>
            </a:r>
            <a:r>
              <a:rPr lang="en-US" sz="3600" b="1" dirty="0" smtClean="0">
                <a:solidFill>
                  <a:schemeClr val="accent3"/>
                </a:solidFill>
                <a:ea typeface="Arial Unicode MS" pitchFamily="34" charset="-128"/>
                <a:cs typeface="Arial Unicode MS" pitchFamily="34" charset="-128"/>
              </a:rPr>
              <a:t> Dietrich</a:t>
            </a:r>
            <a:endParaRPr lang="en-US" sz="3600" b="1" dirty="0">
              <a:solidFill>
                <a:schemeClr val="accent3"/>
              </a:solidFill>
              <a:ea typeface="Arial Unicode MS" pitchFamily="34" charset="-128"/>
              <a:cs typeface="Arial Unicode MS" pitchFamily="34" charset="-128"/>
            </a:endParaRPr>
          </a:p>
        </p:txBody>
      </p:sp>
      <p:sp>
        <p:nvSpPr>
          <p:cNvPr id="3" name="Content Placeholder 2"/>
          <p:cNvSpPr>
            <a:spLocks noGrp="1"/>
          </p:cNvSpPr>
          <p:nvPr>
            <p:ph idx="1"/>
          </p:nvPr>
        </p:nvSpPr>
        <p:spPr>
          <a:xfrm>
            <a:off x="533400" y="1752600"/>
            <a:ext cx="8229600" cy="4632960"/>
          </a:xfrm>
        </p:spPr>
        <p:txBody>
          <a:bodyPr>
            <a:normAutofit/>
          </a:bodyPr>
          <a:lstStyle/>
          <a:p>
            <a:pPr marL="228600" indent="-228600">
              <a:buFont typeface="Arial" pitchFamily="34" charset="0"/>
              <a:buChar char="•"/>
            </a:pPr>
            <a:r>
              <a:rPr lang="en-US" sz="2800" b="1" dirty="0" smtClean="0">
                <a:solidFill>
                  <a:schemeClr val="accent3"/>
                </a:solidFill>
                <a:ea typeface="Arial Unicode MS" pitchFamily="34" charset="-128"/>
                <a:cs typeface="Arial Unicode MS" pitchFamily="34" charset="-128"/>
              </a:rPr>
              <a:t>Keen interest in MUSIC, reading, outdoors / nature, sports (incl. fighting per his Father).</a:t>
            </a:r>
          </a:p>
          <a:p>
            <a:pPr marL="228600" indent="-228600">
              <a:buNone/>
            </a:pPr>
            <a:endParaRPr lang="en-US" sz="1400" b="1" dirty="0" smtClean="0">
              <a:solidFill>
                <a:schemeClr val="accent3"/>
              </a:solidFill>
              <a:ea typeface="Arial Unicode MS" pitchFamily="34" charset="-128"/>
              <a:cs typeface="Arial Unicode MS" pitchFamily="34" charset="-128"/>
            </a:endParaRPr>
          </a:p>
          <a:p>
            <a:pPr marL="228600" indent="-228600">
              <a:buFont typeface="Arial" pitchFamily="34" charset="0"/>
              <a:buChar char="•"/>
            </a:pPr>
            <a:r>
              <a:rPr lang="en-US" sz="2800" b="1" dirty="0" smtClean="0">
                <a:solidFill>
                  <a:schemeClr val="accent3"/>
                </a:solidFill>
                <a:ea typeface="Arial Unicode MS" pitchFamily="34" charset="-128"/>
                <a:cs typeface="Arial Unicode MS" pitchFamily="34" charset="-128"/>
              </a:rPr>
              <a:t>Central figure in family music (piano) and holiday </a:t>
            </a:r>
            <a:r>
              <a:rPr lang="en-US" sz="2800" b="1" i="1" dirty="0" smtClean="0">
                <a:solidFill>
                  <a:schemeClr val="accent3"/>
                </a:solidFill>
                <a:ea typeface="Arial Unicode MS" pitchFamily="34" charset="-128"/>
                <a:cs typeface="Arial Unicode MS" pitchFamily="34" charset="-128"/>
              </a:rPr>
              <a:t>productions.</a:t>
            </a:r>
          </a:p>
          <a:p>
            <a:pPr marL="0" indent="0">
              <a:buNone/>
            </a:pPr>
            <a:endParaRPr lang="en-US" sz="1400" b="1" i="1" dirty="0">
              <a:solidFill>
                <a:schemeClr val="accent3"/>
              </a:solidFill>
              <a:ea typeface="Arial Unicode MS" pitchFamily="34" charset="-128"/>
              <a:cs typeface="Arial Unicode MS" pitchFamily="34" charset="-128"/>
            </a:endParaRPr>
          </a:p>
          <a:p>
            <a:pPr marL="228600" indent="-228600">
              <a:buFont typeface="Arial" pitchFamily="34" charset="0"/>
              <a:buChar char="•"/>
            </a:pPr>
            <a:r>
              <a:rPr lang="en-US" sz="2800" b="1" dirty="0" smtClean="0">
                <a:solidFill>
                  <a:schemeClr val="accent3"/>
                </a:solidFill>
                <a:ea typeface="Arial Unicode MS" pitchFamily="34" charset="-128"/>
                <a:cs typeface="Arial Unicode MS" pitchFamily="34" charset="-128"/>
              </a:rPr>
              <a:t>At 14, told family he would be a theologian.</a:t>
            </a:r>
          </a:p>
          <a:p>
            <a:pPr marL="228600" indent="-228600">
              <a:buNone/>
            </a:pPr>
            <a:endParaRPr lang="en-US" sz="2800" b="1" i="1" dirty="0" smtClean="0">
              <a:solidFill>
                <a:schemeClr val="accent3"/>
              </a:solidFill>
              <a:effectLst>
                <a:outerShdw blurRad="38100" dist="38100" dir="2700000" algn="tl">
                  <a:srgbClr val="000000">
                    <a:alpha val="43137"/>
                  </a:srgbClr>
                </a:outerShdw>
              </a:effectLst>
              <a:ea typeface="Arial Unicode MS" pitchFamily="34" charset="-128"/>
              <a:cs typeface="Arial Unicode MS" pitchFamily="34" charset="-128"/>
            </a:endParaRPr>
          </a:p>
          <a:p>
            <a:pPr marL="228600" indent="-228600">
              <a:buFont typeface="Arial" pitchFamily="34" charset="0"/>
              <a:buChar char="•"/>
            </a:pPr>
            <a:endParaRPr lang="en-US" sz="2800" b="1" dirty="0" smtClean="0">
              <a:solidFill>
                <a:schemeClr val="accent3"/>
              </a:solidFill>
              <a:effectLst>
                <a:outerShdw blurRad="38100" dist="38100" dir="2700000" algn="tl">
                  <a:srgbClr val="000000">
                    <a:alpha val="43137"/>
                  </a:srgbClr>
                </a:outerShdw>
              </a:effectLst>
              <a:ea typeface="Arial Unicode MS" pitchFamily="34" charset="-128"/>
              <a:cs typeface="Arial Unicode MS" pitchFamily="34" charset="-128"/>
            </a:endParaRPr>
          </a:p>
          <a:p>
            <a:pPr marL="228600" indent="-228600">
              <a:buFont typeface="Arial" pitchFamily="34" charset="0"/>
              <a:buChar char="•"/>
            </a:pPr>
            <a:endParaRPr lang="en-US" sz="2800" b="1" dirty="0" smtClean="0">
              <a:solidFill>
                <a:schemeClr val="accent3"/>
              </a:solidFill>
              <a:effectLst>
                <a:outerShdw blurRad="38100" dist="38100" dir="2700000" algn="tl">
                  <a:srgbClr val="000000">
                    <a:alpha val="43137"/>
                  </a:srgbClr>
                </a:outerShdw>
              </a:effectLst>
              <a:ea typeface="Arial Unicode MS" pitchFamily="34" charset="-128"/>
              <a:cs typeface="Arial Unicode MS" pitchFamily="34" charset="-128"/>
            </a:endParaRPr>
          </a:p>
          <a:p>
            <a:pPr marL="228600" indent="-228600">
              <a:buFont typeface="Arial" pitchFamily="34" charset="0"/>
              <a:buChar char="•"/>
            </a:pPr>
            <a:endParaRPr lang="en-US" sz="2800" b="1" dirty="0" smtClean="0">
              <a:solidFill>
                <a:schemeClr val="accent3"/>
              </a:solidFill>
              <a:ea typeface="Arial Unicode MS" pitchFamily="34" charset="-128"/>
              <a:cs typeface="Arial Unicode MS" pitchFamily="34" charset="-128"/>
            </a:endParaRPr>
          </a:p>
          <a:p>
            <a:pPr marL="228600" indent="-228600">
              <a:buFont typeface="Arial" pitchFamily="34" charset="0"/>
              <a:buChar char="•"/>
            </a:pPr>
            <a:endParaRPr lang="en-US" sz="2800" b="1" dirty="0">
              <a:solidFill>
                <a:schemeClr val="accent3"/>
              </a:solidFill>
              <a:ea typeface="Arial Unicode MS" pitchFamily="34" charset="-128"/>
              <a:cs typeface="Arial Unicode MS" pitchFamily="34"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Marsh Family\Pictures\Bonhoeffer Pics\Familie_Woelfelsgrund_1911_jpg.jpg"/>
          <p:cNvPicPr>
            <a:picLocks noGrp="1" noChangeAspect="1" noChangeArrowheads="1"/>
          </p:cNvPicPr>
          <p:nvPr>
            <p:ph type="pic" idx="1"/>
          </p:nvPr>
        </p:nvPicPr>
        <p:blipFill>
          <a:blip r:embed="rId3" cstate="print"/>
          <a:srcRect t="23529" b="23529"/>
          <a:stretch>
            <a:fillRect/>
          </a:stretch>
        </p:blipFill>
        <p:spPr bwMode="auto">
          <a:xfrm>
            <a:off x="1905000" y="1219200"/>
            <a:ext cx="5486400" cy="3505200"/>
          </a:xfrm>
          <a:prstGeom prst="rect">
            <a:avLst/>
          </a:prstGeom>
          <a:noFill/>
        </p:spPr>
      </p:pic>
      <p:sp>
        <p:nvSpPr>
          <p:cNvPr id="4" name="Text Placeholder 3"/>
          <p:cNvSpPr>
            <a:spLocks noGrp="1"/>
          </p:cNvSpPr>
          <p:nvPr>
            <p:ph type="body" sz="half" idx="2"/>
          </p:nvPr>
        </p:nvSpPr>
        <p:spPr>
          <a:xfrm>
            <a:off x="1905000" y="5105400"/>
            <a:ext cx="5486400" cy="1219200"/>
          </a:xfrm>
        </p:spPr>
        <p:txBody>
          <a:bodyPr>
            <a:normAutofit/>
          </a:bodyPr>
          <a:lstStyle/>
          <a:p>
            <a:pPr algn="ctr"/>
            <a:r>
              <a:rPr lang="en-US" sz="2800" b="1" dirty="0" smtClean="0">
                <a:solidFill>
                  <a:schemeClr val="accent3"/>
                </a:solidFill>
                <a:latin typeface="+mj-lt"/>
                <a:ea typeface="Arial Unicode MS" pitchFamily="34" charset="-128"/>
                <a:cs typeface="Arial Unicode MS" pitchFamily="34" charset="-128"/>
              </a:rPr>
              <a:t>Familie  at  </a:t>
            </a:r>
            <a:r>
              <a:rPr lang="en-US" sz="2800" b="1" dirty="0" err="1" smtClean="0">
                <a:solidFill>
                  <a:schemeClr val="accent3"/>
                </a:solidFill>
                <a:latin typeface="+mj-lt"/>
                <a:ea typeface="Arial Unicode MS" pitchFamily="34" charset="-128"/>
                <a:cs typeface="Arial Unicode MS" pitchFamily="34" charset="-128"/>
              </a:rPr>
              <a:t>Woelfelsgrund</a:t>
            </a:r>
            <a:r>
              <a:rPr lang="en-US" sz="2800" b="1" dirty="0" smtClean="0">
                <a:solidFill>
                  <a:schemeClr val="accent3"/>
                </a:solidFill>
                <a:latin typeface="+mj-lt"/>
                <a:ea typeface="Arial Unicode MS" pitchFamily="34" charset="-128"/>
                <a:cs typeface="Arial Unicode MS" pitchFamily="34" charset="-128"/>
              </a:rPr>
              <a:t>   1911</a:t>
            </a:r>
          </a:p>
          <a:p>
            <a:pPr algn="ctr"/>
            <a:r>
              <a:rPr lang="en-US" sz="2400" b="1" dirty="0" smtClean="0">
                <a:solidFill>
                  <a:schemeClr val="accent3"/>
                </a:solidFill>
                <a:latin typeface="+mj-lt"/>
                <a:ea typeface="Arial Unicode MS" pitchFamily="34" charset="-128"/>
                <a:cs typeface="Arial Unicode MS" pitchFamily="34" charset="-128"/>
              </a:rPr>
              <a:t>Country </a:t>
            </a:r>
            <a:r>
              <a:rPr lang="en-US" sz="2400" b="1" i="1" dirty="0" smtClean="0">
                <a:solidFill>
                  <a:schemeClr val="accent3"/>
                </a:solidFill>
                <a:latin typeface="+mj-lt"/>
                <a:ea typeface="Arial Unicode MS" pitchFamily="34" charset="-128"/>
                <a:cs typeface="Arial Unicode MS" pitchFamily="34" charset="-128"/>
              </a:rPr>
              <a:t>retreat </a:t>
            </a:r>
            <a:r>
              <a:rPr lang="en-US" sz="2400" b="1" dirty="0" smtClean="0">
                <a:solidFill>
                  <a:schemeClr val="accent3"/>
                </a:solidFill>
                <a:latin typeface="+mj-lt"/>
                <a:ea typeface="Arial Unicode MS" pitchFamily="34" charset="-128"/>
                <a:cs typeface="Arial Unicode MS" pitchFamily="34" charset="-128"/>
              </a:rPr>
              <a:t>while living in Breslau</a:t>
            </a:r>
          </a:p>
          <a:p>
            <a:pPr algn="ctr"/>
            <a:endParaRPr lang="en-US" sz="2800" b="1" dirty="0">
              <a:solidFill>
                <a:schemeClr val="accent3"/>
              </a:solidFill>
              <a:latin typeface="+mj-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0700" y="4572000"/>
            <a:ext cx="5486400" cy="566738"/>
          </a:xfrm>
        </p:spPr>
        <p:txBody>
          <a:bodyPr>
            <a:noAutofit/>
          </a:bodyPr>
          <a:lstStyle/>
          <a:p>
            <a:pPr algn="ctr"/>
            <a:r>
              <a:rPr lang="en-US" sz="3600" i="1" dirty="0" smtClean="0">
                <a:solidFill>
                  <a:srgbClr val="0070C0"/>
                </a:solidFill>
                <a:ea typeface="Arial Unicode MS" pitchFamily="34" charset="-128"/>
                <a:cs typeface="Arial Unicode MS" pitchFamily="34" charset="-128"/>
              </a:rPr>
              <a:t>Home  … </a:t>
            </a:r>
            <a:r>
              <a:rPr lang="en-US" sz="3600" dirty="0" smtClean="0">
                <a:solidFill>
                  <a:srgbClr val="0070C0"/>
                </a:solidFill>
                <a:ea typeface="Arial Unicode MS" pitchFamily="34" charset="-128"/>
                <a:cs typeface="Arial Unicode MS" pitchFamily="34" charset="-128"/>
              </a:rPr>
              <a:t> When in Berlin</a:t>
            </a:r>
            <a:endParaRPr lang="en-US" sz="3600" dirty="0">
              <a:solidFill>
                <a:srgbClr val="0070C0"/>
              </a:solidFill>
              <a:ea typeface="Arial Unicode MS" pitchFamily="34" charset="-128"/>
              <a:cs typeface="Arial Unicode MS" pitchFamily="34" charset="-128"/>
            </a:endParaRPr>
          </a:p>
        </p:txBody>
      </p:sp>
      <p:pic>
        <p:nvPicPr>
          <p:cNvPr id="6146" name="Picture 2" descr="C:\Users\Marsh Family\Pictures\Bonhoeffer Pics\Elternhaus_Berlin_1916_jpg.jpg"/>
          <p:cNvPicPr>
            <a:picLocks noChangeAspect="1" noChangeArrowheads="1"/>
          </p:cNvPicPr>
          <p:nvPr/>
        </p:nvPicPr>
        <p:blipFill>
          <a:blip r:embed="rId3" cstate="print"/>
          <a:srcRect/>
          <a:stretch>
            <a:fillRect/>
          </a:stretch>
        </p:blipFill>
        <p:spPr bwMode="auto">
          <a:xfrm>
            <a:off x="2209800" y="609600"/>
            <a:ext cx="4648200" cy="33528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4500" y="5181600"/>
            <a:ext cx="5486400" cy="566738"/>
          </a:xfrm>
        </p:spPr>
        <p:txBody>
          <a:bodyPr>
            <a:noAutofit/>
          </a:bodyPr>
          <a:lstStyle/>
          <a:p>
            <a:pPr algn="ctr"/>
            <a:r>
              <a:rPr lang="en-US" sz="3200" dirty="0" smtClean="0">
                <a:solidFill>
                  <a:schemeClr val="accent3"/>
                </a:solidFill>
                <a:ea typeface="Arial Unicode MS" pitchFamily="34" charset="-128"/>
                <a:cs typeface="Arial Unicode MS" pitchFamily="34" charset="-128"/>
              </a:rPr>
              <a:t>Dietrich @ 17 in College</a:t>
            </a:r>
            <a:endParaRPr lang="en-US" sz="3200" dirty="0">
              <a:solidFill>
                <a:schemeClr val="accent3"/>
              </a:solidFill>
              <a:ea typeface="Arial Unicode MS" pitchFamily="34" charset="-128"/>
              <a:cs typeface="Arial Unicode MS" pitchFamily="34" charset="-128"/>
            </a:endParaRPr>
          </a:p>
        </p:txBody>
      </p:sp>
      <p:pic>
        <p:nvPicPr>
          <p:cNvPr id="4099" name="Picture 3" descr="C:\Users\Marsh Family\Pictures\Bonhoeffer Pics\DB_Student_1923_jpg.jpg"/>
          <p:cNvPicPr>
            <a:picLocks noChangeAspect="1" noChangeArrowheads="1"/>
          </p:cNvPicPr>
          <p:nvPr/>
        </p:nvPicPr>
        <p:blipFill>
          <a:blip r:embed="rId3" cstate="print"/>
          <a:srcRect/>
          <a:stretch>
            <a:fillRect/>
          </a:stretch>
        </p:blipFill>
        <p:spPr bwMode="auto">
          <a:xfrm>
            <a:off x="2971800" y="228600"/>
            <a:ext cx="2971800" cy="441960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b="1" dirty="0" smtClean="0">
                <a:solidFill>
                  <a:schemeClr val="accent3"/>
                </a:solidFill>
                <a:ea typeface="Arial Unicode MS" pitchFamily="34" charset="-128"/>
                <a:cs typeface="Arial Unicode MS" pitchFamily="34" charset="-128"/>
              </a:rPr>
              <a:t>College &amp; Italy</a:t>
            </a:r>
            <a:endParaRPr lang="en-US" sz="3600" b="1" dirty="0">
              <a:solidFill>
                <a:schemeClr val="accent3"/>
              </a:solidFill>
              <a:ea typeface="Arial Unicode MS" pitchFamily="34" charset="-128"/>
              <a:cs typeface="Arial Unicode MS" pitchFamily="34" charset="-128"/>
            </a:endParaRPr>
          </a:p>
        </p:txBody>
      </p:sp>
      <p:sp>
        <p:nvSpPr>
          <p:cNvPr id="3" name="Content Placeholder 2"/>
          <p:cNvSpPr>
            <a:spLocks noGrp="1"/>
          </p:cNvSpPr>
          <p:nvPr>
            <p:ph idx="1"/>
          </p:nvPr>
        </p:nvSpPr>
        <p:spPr>
          <a:xfrm>
            <a:off x="457200" y="1600200"/>
            <a:ext cx="8458200" cy="4953000"/>
          </a:xfrm>
        </p:spPr>
        <p:txBody>
          <a:bodyPr>
            <a:normAutofit/>
          </a:bodyPr>
          <a:lstStyle/>
          <a:p>
            <a:pPr marL="0" indent="0">
              <a:buNone/>
            </a:pPr>
            <a:r>
              <a:rPr lang="en-US" sz="2800" b="1" dirty="0" smtClean="0">
                <a:solidFill>
                  <a:schemeClr val="accent3"/>
                </a:solidFill>
                <a:ea typeface="Arial Unicode MS" pitchFamily="34" charset="-128"/>
                <a:cs typeface="Arial Unicode MS" pitchFamily="34" charset="-128"/>
              </a:rPr>
              <a:t>College at Tubingen U. at 17.  At 18 he  </a:t>
            </a:r>
            <a:r>
              <a:rPr lang="en-US" sz="2800" b="1" i="1" dirty="0" smtClean="0">
                <a:solidFill>
                  <a:schemeClr val="accent3"/>
                </a:solidFill>
                <a:ea typeface="Arial Unicode MS" pitchFamily="34" charset="-128"/>
                <a:cs typeface="Arial Unicode MS" pitchFamily="34" charset="-128"/>
              </a:rPr>
              <a:t>sold </a:t>
            </a:r>
            <a:r>
              <a:rPr lang="en-US" sz="2800" b="1" dirty="0" smtClean="0">
                <a:solidFill>
                  <a:schemeClr val="accent3"/>
                </a:solidFill>
                <a:ea typeface="Arial Unicode MS" pitchFamily="34" charset="-128"/>
                <a:cs typeface="Arial Unicode MS" pitchFamily="34" charset="-128"/>
              </a:rPr>
              <a:t>parents on value of cultural trip to Italy (accompanied by Klaus)…  Rome, Naples, Sicily</a:t>
            </a:r>
            <a:r>
              <a:rPr lang="en-US" sz="2400" b="1" dirty="0" smtClean="0">
                <a:solidFill>
                  <a:schemeClr val="accent3"/>
                </a:solidFill>
                <a:ea typeface="Arial Unicode MS" pitchFamily="34" charset="-128"/>
                <a:cs typeface="Arial Unicode MS" pitchFamily="34" charset="-128"/>
              </a:rPr>
              <a:t>. </a:t>
            </a:r>
          </a:p>
          <a:p>
            <a:pPr marL="0" indent="0">
              <a:buNone/>
            </a:pPr>
            <a:endParaRPr lang="en-US" sz="1400" b="1" dirty="0" smtClean="0">
              <a:solidFill>
                <a:schemeClr val="accent3"/>
              </a:solidFill>
              <a:ea typeface="Arial Unicode MS" pitchFamily="34" charset="-128"/>
              <a:cs typeface="Arial Unicode MS" pitchFamily="34" charset="-128"/>
            </a:endParaRPr>
          </a:p>
          <a:p>
            <a:pPr marL="342900" indent="-342900">
              <a:buFont typeface="Arial" pitchFamily="34" charset="0"/>
              <a:buChar char="•"/>
            </a:pPr>
            <a:r>
              <a:rPr lang="en-US" sz="2800" b="1" dirty="0" smtClean="0">
                <a:solidFill>
                  <a:schemeClr val="accent3"/>
                </a:solidFill>
                <a:ea typeface="Arial Unicode MS" pitchFamily="34" charset="-128"/>
                <a:cs typeface="Arial Unicode MS" pitchFamily="34" charset="-128"/>
              </a:rPr>
              <a:t>was </a:t>
            </a:r>
            <a:r>
              <a:rPr lang="en-US" sz="2800" b="1" i="1" u="sng" dirty="0" smtClean="0">
                <a:solidFill>
                  <a:schemeClr val="accent3"/>
                </a:solidFill>
                <a:ea typeface="Arial Unicode MS" pitchFamily="34" charset="-128"/>
                <a:cs typeface="Arial Unicode MS" pitchFamily="34" charset="-128"/>
              </a:rPr>
              <a:t>overwhelmed</a:t>
            </a:r>
            <a:r>
              <a:rPr lang="en-US" sz="2800" b="1" dirty="0" smtClean="0">
                <a:solidFill>
                  <a:schemeClr val="accent3"/>
                </a:solidFill>
                <a:ea typeface="Arial Unicode MS" pitchFamily="34" charset="-128"/>
                <a:cs typeface="Arial Unicode MS" pitchFamily="34" charset="-128"/>
              </a:rPr>
              <a:t> by arts / antiquity </a:t>
            </a:r>
            <a:r>
              <a:rPr lang="en-US" sz="2800" b="1" i="1" u="sng" dirty="0" smtClean="0">
                <a:solidFill>
                  <a:schemeClr val="accent3"/>
                </a:solidFill>
                <a:ea typeface="Arial Unicode MS" pitchFamily="34" charset="-128"/>
                <a:cs typeface="Arial Unicode MS" pitchFamily="34" charset="-128"/>
              </a:rPr>
              <a:t>everywhere</a:t>
            </a:r>
            <a:r>
              <a:rPr lang="en-US" sz="2800" b="1" i="1" dirty="0" smtClean="0">
                <a:solidFill>
                  <a:schemeClr val="accent3"/>
                </a:solidFill>
                <a:ea typeface="Arial Unicode MS" pitchFamily="34" charset="-128"/>
                <a:cs typeface="Arial Unicode MS" pitchFamily="34" charset="-128"/>
              </a:rPr>
              <a:t> </a:t>
            </a:r>
            <a:r>
              <a:rPr lang="en-US" sz="2800" b="1" dirty="0" smtClean="0">
                <a:solidFill>
                  <a:schemeClr val="accent3"/>
                </a:solidFill>
                <a:ea typeface="Arial Unicode MS" pitchFamily="34" charset="-128"/>
                <a:cs typeface="Arial Unicode MS" pitchFamily="34" charset="-128"/>
              </a:rPr>
              <a:t>; … </a:t>
            </a:r>
            <a:r>
              <a:rPr lang="en-US" sz="2800" b="1" dirty="0" smtClean="0">
                <a:solidFill>
                  <a:srgbClr val="FF0000"/>
                </a:solidFill>
                <a:ea typeface="Arial Unicode MS" pitchFamily="34" charset="-128"/>
                <a:cs typeface="Arial Unicode MS" pitchFamily="34" charset="-128"/>
              </a:rPr>
              <a:t>‘could hardly move beyond Adam’ </a:t>
            </a:r>
            <a:r>
              <a:rPr lang="en-US" sz="2800" b="1" dirty="0" smtClean="0">
                <a:solidFill>
                  <a:schemeClr val="accent3"/>
                </a:solidFill>
                <a:ea typeface="Arial Unicode MS" pitchFamily="34" charset="-128"/>
                <a:cs typeface="Arial Unicode MS" pitchFamily="34" charset="-128"/>
              </a:rPr>
              <a:t>(Sistine Chapel) … struck by God’s  </a:t>
            </a:r>
            <a:r>
              <a:rPr lang="en-US" sz="2800" b="1" dirty="0" smtClean="0">
                <a:solidFill>
                  <a:srgbClr val="FF0000"/>
                </a:solidFill>
                <a:ea typeface="Arial Unicode MS" pitchFamily="34" charset="-128"/>
                <a:cs typeface="Arial Unicode MS" pitchFamily="34" charset="-128"/>
              </a:rPr>
              <a:t>‘colossal power and tender love</a:t>
            </a:r>
            <a:r>
              <a:rPr lang="en-US" sz="2400" b="1" dirty="0" smtClean="0">
                <a:solidFill>
                  <a:srgbClr val="FF0000"/>
                </a:solidFill>
                <a:ea typeface="Arial Unicode MS" pitchFamily="34" charset="-128"/>
                <a:cs typeface="Arial Unicode MS" pitchFamily="34" charset="-128"/>
              </a:rPr>
              <a:t>’.</a:t>
            </a:r>
          </a:p>
          <a:p>
            <a:pPr marL="342900" indent="-342900">
              <a:buNone/>
            </a:pPr>
            <a:endParaRPr lang="en-US" sz="1400" b="1" dirty="0" smtClean="0">
              <a:solidFill>
                <a:srgbClr val="0070C0"/>
              </a:solidFill>
              <a:ea typeface="Arial Unicode MS" pitchFamily="34" charset="-128"/>
              <a:cs typeface="Arial Unicode MS" pitchFamily="34" charset="-128"/>
            </a:endParaRPr>
          </a:p>
          <a:p>
            <a:pPr marL="342900" indent="-342900">
              <a:buFont typeface="Arial" pitchFamily="34" charset="0"/>
              <a:buChar char="•"/>
            </a:pPr>
            <a:r>
              <a:rPr lang="en-US" sz="2800" b="1" dirty="0" smtClean="0">
                <a:solidFill>
                  <a:schemeClr val="accent3"/>
                </a:solidFill>
                <a:ea typeface="Arial Unicode MS" pitchFamily="34" charset="-128"/>
                <a:cs typeface="Arial Unicode MS" pitchFamily="34" charset="-128"/>
              </a:rPr>
              <a:t>Palm Sunday -  </a:t>
            </a:r>
            <a:r>
              <a:rPr lang="en-US" sz="2800" b="1" dirty="0" smtClean="0">
                <a:solidFill>
                  <a:srgbClr val="FF0000"/>
                </a:solidFill>
                <a:ea typeface="Arial Unicode MS" pitchFamily="34" charset="-128"/>
                <a:cs typeface="Arial Unicode MS" pitchFamily="34" charset="-128"/>
              </a:rPr>
              <a:t>‘began to understand the </a:t>
            </a:r>
            <a:r>
              <a:rPr lang="en-US" sz="2800" b="1" i="1" u="sng" dirty="0" smtClean="0">
                <a:solidFill>
                  <a:srgbClr val="FF0000"/>
                </a:solidFill>
                <a:ea typeface="Arial Unicode MS" pitchFamily="34" charset="-128"/>
                <a:cs typeface="Arial Unicode MS" pitchFamily="34" charset="-128"/>
              </a:rPr>
              <a:t>concept of church</a:t>
            </a:r>
            <a:r>
              <a:rPr lang="en-US" sz="2800" b="1" i="1" dirty="0" smtClean="0">
                <a:solidFill>
                  <a:srgbClr val="FF0000"/>
                </a:solidFill>
                <a:ea typeface="Arial Unicode MS" pitchFamily="34" charset="-128"/>
                <a:cs typeface="Arial Unicode MS" pitchFamily="34" charset="-128"/>
              </a:rPr>
              <a:t>’  </a:t>
            </a:r>
            <a:r>
              <a:rPr lang="en-US" sz="2800" b="1" dirty="0" smtClean="0">
                <a:solidFill>
                  <a:schemeClr val="accent3"/>
                </a:solidFill>
                <a:ea typeface="Arial Unicode MS" pitchFamily="34" charset="-128"/>
                <a:cs typeface="Arial Unicode MS" pitchFamily="34" charset="-128"/>
              </a:rPr>
              <a:t>&amp;</a:t>
            </a:r>
            <a:r>
              <a:rPr lang="en-US" sz="2800" b="1" dirty="0" smtClean="0">
                <a:solidFill>
                  <a:srgbClr val="0070C0"/>
                </a:solidFill>
                <a:ea typeface="Arial Unicode MS" pitchFamily="34" charset="-128"/>
                <a:cs typeface="Arial Unicode MS" pitchFamily="34" charset="-128"/>
              </a:rPr>
              <a:t>  </a:t>
            </a:r>
            <a:r>
              <a:rPr lang="en-US" sz="2800" b="1" dirty="0" smtClean="0">
                <a:solidFill>
                  <a:srgbClr val="FF0000"/>
                </a:solidFill>
                <a:ea typeface="Arial Unicode MS" pitchFamily="34" charset="-128"/>
                <a:cs typeface="Arial Unicode MS" pitchFamily="34" charset="-128"/>
              </a:rPr>
              <a:t>‘transcendence of race and national identity’</a:t>
            </a:r>
            <a:r>
              <a:rPr lang="en-US" sz="2800" b="1" dirty="0" smtClean="0">
                <a:solidFill>
                  <a:schemeClr val="accent3"/>
                </a:solidFill>
                <a:ea typeface="Arial Unicode MS" pitchFamily="34" charset="-128"/>
                <a:cs typeface="Arial Unicode MS" pitchFamily="34" charset="-128"/>
              </a:rPr>
              <a:t>. </a:t>
            </a:r>
            <a:endParaRPr lang="en-US" b="1" dirty="0" smtClean="0">
              <a:solidFill>
                <a:schemeClr val="accent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sz="3600" b="1" i="1" dirty="0" smtClean="0">
                <a:solidFill>
                  <a:schemeClr val="accent3"/>
                </a:solidFill>
                <a:ea typeface="Arial Unicode MS" pitchFamily="34" charset="-128"/>
                <a:cs typeface="Arial Unicode MS" pitchFamily="34" charset="-128"/>
              </a:rPr>
              <a:t>Doctor </a:t>
            </a:r>
            <a:r>
              <a:rPr lang="en-US" sz="3600" b="1" dirty="0" smtClean="0">
                <a:solidFill>
                  <a:schemeClr val="accent3"/>
                </a:solidFill>
                <a:ea typeface="Arial Unicode MS" pitchFamily="34" charset="-128"/>
                <a:cs typeface="Arial Unicode MS" pitchFamily="34" charset="-128"/>
              </a:rPr>
              <a:t> </a:t>
            </a:r>
            <a:r>
              <a:rPr lang="en-US" sz="3600" b="1" dirty="0" err="1" smtClean="0">
                <a:solidFill>
                  <a:schemeClr val="accent3"/>
                </a:solidFill>
                <a:ea typeface="Arial Unicode MS" pitchFamily="34" charset="-128"/>
                <a:cs typeface="Arial Unicode MS" pitchFamily="34" charset="-128"/>
              </a:rPr>
              <a:t>Bonhoeffer</a:t>
            </a:r>
            <a:endParaRPr lang="en-US" sz="3600" b="1" i="1" dirty="0">
              <a:solidFill>
                <a:schemeClr val="accent3"/>
              </a:solidFill>
              <a:ea typeface="Arial Unicode MS" pitchFamily="34" charset="-128"/>
              <a:cs typeface="Arial Unicode MS" pitchFamily="34" charset="-128"/>
            </a:endParaRPr>
          </a:p>
        </p:txBody>
      </p:sp>
      <p:sp>
        <p:nvSpPr>
          <p:cNvPr id="3" name="Content Placeholder 2"/>
          <p:cNvSpPr>
            <a:spLocks noGrp="1"/>
          </p:cNvSpPr>
          <p:nvPr>
            <p:ph idx="1"/>
          </p:nvPr>
        </p:nvSpPr>
        <p:spPr>
          <a:xfrm>
            <a:off x="457200" y="1219200"/>
            <a:ext cx="8458200" cy="5257800"/>
          </a:xfrm>
        </p:spPr>
        <p:txBody>
          <a:bodyPr>
            <a:normAutofit/>
          </a:bodyPr>
          <a:lstStyle/>
          <a:p>
            <a:pPr marL="0" indent="0">
              <a:buNone/>
            </a:pPr>
            <a:r>
              <a:rPr lang="en-US" sz="2800" b="1" dirty="0" smtClean="0">
                <a:solidFill>
                  <a:schemeClr val="accent3"/>
                </a:solidFill>
                <a:ea typeface="Arial Unicode MS" pitchFamily="34" charset="-128"/>
                <a:cs typeface="Arial Unicode MS" pitchFamily="34" charset="-128"/>
              </a:rPr>
              <a:t>Berlin U. at 18.  Doctorate at 21 in 1927.</a:t>
            </a:r>
          </a:p>
          <a:p>
            <a:pPr marL="0" indent="0">
              <a:buNone/>
            </a:pPr>
            <a:endParaRPr lang="en-US" sz="1400" b="1" dirty="0" smtClean="0">
              <a:solidFill>
                <a:schemeClr val="accent3"/>
              </a:solidFill>
              <a:ea typeface="Arial Unicode MS" pitchFamily="34" charset="-128"/>
              <a:cs typeface="Arial Unicode MS" pitchFamily="34" charset="-128"/>
            </a:endParaRPr>
          </a:p>
          <a:p>
            <a:pPr marL="342900" indent="-342900">
              <a:buFont typeface="Arial" pitchFamily="34" charset="0"/>
              <a:buChar char="•"/>
            </a:pPr>
            <a:r>
              <a:rPr lang="en-US" sz="2800" b="1" dirty="0" smtClean="0">
                <a:solidFill>
                  <a:schemeClr val="accent3"/>
                </a:solidFill>
                <a:ea typeface="Arial Unicode MS" pitchFamily="34" charset="-128"/>
                <a:cs typeface="Arial Unicode MS" pitchFamily="34" charset="-128"/>
              </a:rPr>
              <a:t>Strong faculty:  liberal and conservative theologians.  Dietrich described as  ‘</a:t>
            </a:r>
            <a:r>
              <a:rPr lang="en-US" sz="2800" b="1" i="1" dirty="0" smtClean="0">
                <a:solidFill>
                  <a:schemeClr val="accent3"/>
                </a:solidFill>
                <a:ea typeface="Arial Unicode MS" pitchFamily="34" charset="-128"/>
                <a:cs typeface="Arial Unicode MS" pitchFamily="34" charset="-128"/>
              </a:rPr>
              <a:t>free, critical and independent’ </a:t>
            </a:r>
            <a:r>
              <a:rPr lang="en-US" sz="2800" b="1" dirty="0" smtClean="0">
                <a:solidFill>
                  <a:schemeClr val="accent3"/>
                </a:solidFill>
                <a:ea typeface="Arial Unicode MS" pitchFamily="34" charset="-128"/>
                <a:cs typeface="Arial Unicode MS" pitchFamily="34" charset="-128"/>
              </a:rPr>
              <a:t>theological thinker.</a:t>
            </a:r>
          </a:p>
          <a:p>
            <a:pPr marL="342900" indent="-342900">
              <a:buNone/>
            </a:pPr>
            <a:endParaRPr lang="en-US" sz="1400" b="1" dirty="0" smtClean="0">
              <a:solidFill>
                <a:schemeClr val="accent3"/>
              </a:solidFill>
              <a:ea typeface="Arial Unicode MS" pitchFamily="34" charset="-128"/>
              <a:cs typeface="Arial Unicode MS" pitchFamily="34" charset="-128"/>
            </a:endParaRPr>
          </a:p>
          <a:p>
            <a:pPr marL="342900" indent="-342900">
              <a:buFont typeface="Arial" pitchFamily="34" charset="0"/>
              <a:buChar char="•"/>
            </a:pPr>
            <a:r>
              <a:rPr lang="en-US" sz="2800" b="1" dirty="0" smtClean="0">
                <a:solidFill>
                  <a:schemeClr val="accent3"/>
                </a:solidFill>
                <a:ea typeface="Arial Unicode MS" pitchFamily="34" charset="-128"/>
                <a:cs typeface="Arial Unicode MS" pitchFamily="34" charset="-128"/>
              </a:rPr>
              <a:t>Chose to </a:t>
            </a:r>
            <a:r>
              <a:rPr lang="en-US" sz="2800" b="1" i="1" dirty="0" smtClean="0">
                <a:solidFill>
                  <a:schemeClr val="accent3"/>
                </a:solidFill>
                <a:ea typeface="Arial Unicode MS" pitchFamily="34" charset="-128"/>
                <a:cs typeface="Arial Unicode MS" pitchFamily="34" charset="-128"/>
              </a:rPr>
              <a:t> </a:t>
            </a:r>
            <a:r>
              <a:rPr lang="en-US" sz="2800" b="1" i="1" dirty="0" smtClean="0">
                <a:solidFill>
                  <a:srgbClr val="FF0000"/>
                </a:solidFill>
                <a:ea typeface="Arial Unicode MS" pitchFamily="34" charset="-128"/>
                <a:cs typeface="Arial Unicode MS" pitchFamily="34" charset="-128"/>
              </a:rPr>
              <a:t>know  about  God</a:t>
            </a:r>
            <a:r>
              <a:rPr lang="en-US" sz="2800" b="1" i="1" dirty="0" smtClean="0">
                <a:solidFill>
                  <a:schemeClr val="accent3"/>
                </a:solidFill>
                <a:ea typeface="Arial Unicode MS" pitchFamily="34" charset="-128"/>
                <a:cs typeface="Arial Unicode MS" pitchFamily="34" charset="-128"/>
              </a:rPr>
              <a:t>,  … </a:t>
            </a:r>
            <a:r>
              <a:rPr lang="en-US" sz="2800" b="1" i="1" dirty="0" smtClean="0">
                <a:solidFill>
                  <a:srgbClr val="FF0000"/>
                </a:solidFill>
                <a:ea typeface="Arial Unicode MS" pitchFamily="34" charset="-128"/>
                <a:cs typeface="Arial Unicode MS" pitchFamily="34" charset="-128"/>
              </a:rPr>
              <a:t>rely on revelation from God</a:t>
            </a:r>
            <a:r>
              <a:rPr lang="en-US" sz="2800" b="1" i="1" dirty="0" smtClean="0">
                <a:solidFill>
                  <a:schemeClr val="accent3"/>
                </a:solidFill>
                <a:ea typeface="Arial Unicode MS" pitchFamily="34" charset="-128"/>
                <a:cs typeface="Arial Unicode MS" pitchFamily="34" charset="-128"/>
              </a:rPr>
              <a:t>.  </a:t>
            </a:r>
            <a:r>
              <a:rPr lang="en-US" sz="2800" b="1" dirty="0" smtClean="0">
                <a:solidFill>
                  <a:schemeClr val="accent3"/>
                </a:solidFill>
                <a:ea typeface="Arial Unicode MS" pitchFamily="34" charset="-128"/>
                <a:cs typeface="Arial Unicode MS" pitchFamily="34" charset="-128"/>
              </a:rPr>
              <a:t>(fit w/ Luther’s  doctrine of Grace).</a:t>
            </a:r>
          </a:p>
          <a:p>
            <a:pPr marL="342900" indent="-342900">
              <a:buFont typeface="Arial" pitchFamily="34" charset="0"/>
              <a:buChar char="•"/>
            </a:pPr>
            <a:endParaRPr lang="en-US" sz="2400" b="1" dirty="0">
              <a:solidFill>
                <a:schemeClr val="accent3"/>
              </a:solidFill>
              <a:ea typeface="Arial Unicode MS" pitchFamily="34" charset="-128"/>
              <a:cs typeface="Arial Unicode MS" pitchFamily="34" charset="-128"/>
            </a:endParaRPr>
          </a:p>
          <a:p>
            <a:pPr marL="342900" indent="-342900">
              <a:buFont typeface="Arial" pitchFamily="34" charset="0"/>
              <a:buChar char="•"/>
            </a:pPr>
            <a:r>
              <a:rPr lang="en-US" sz="2800" b="1" dirty="0" smtClean="0">
                <a:solidFill>
                  <a:schemeClr val="accent3"/>
                </a:solidFill>
                <a:ea typeface="Arial Unicode MS" pitchFamily="34" charset="-128"/>
                <a:cs typeface="Arial Unicode MS" pitchFamily="34" charset="-128"/>
              </a:rPr>
              <a:t>Accepted temporary </a:t>
            </a:r>
            <a:r>
              <a:rPr lang="en-US" sz="2800" b="1" i="1" dirty="0" smtClean="0">
                <a:solidFill>
                  <a:schemeClr val="accent3"/>
                </a:solidFill>
                <a:ea typeface="Arial Unicode MS" pitchFamily="34" charset="-128"/>
                <a:cs typeface="Arial Unicode MS" pitchFamily="34" charset="-128"/>
              </a:rPr>
              <a:t>vicarage </a:t>
            </a:r>
            <a:r>
              <a:rPr lang="en-US" sz="2800" b="1" dirty="0" smtClean="0">
                <a:solidFill>
                  <a:schemeClr val="accent3"/>
                </a:solidFill>
                <a:ea typeface="Arial Unicode MS" pitchFamily="34" charset="-128"/>
                <a:cs typeface="Arial Unicode MS" pitchFamily="34" charset="-128"/>
              </a:rPr>
              <a:t>position to German church in Barcelona. </a:t>
            </a:r>
          </a:p>
          <a:p>
            <a:pPr marL="342900" indent="-342900">
              <a:buNone/>
            </a:pPr>
            <a:endParaRPr lang="en-US" sz="1400" b="1" dirty="0" smtClean="0">
              <a:solidFill>
                <a:schemeClr val="accent3"/>
              </a:solidFill>
              <a:ea typeface="Arial Unicode MS" pitchFamily="34" charset="-128"/>
              <a:cs typeface="Arial Unicode MS" pitchFamily="34" charset="-128"/>
            </a:endParaRPr>
          </a:p>
        </p:txBody>
      </p:sp>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b="1" dirty="0" smtClean="0">
                <a:solidFill>
                  <a:schemeClr val="accent3"/>
                </a:solidFill>
                <a:ea typeface="Arial Unicode MS" pitchFamily="34" charset="-128"/>
                <a:cs typeface="Arial Unicode MS" pitchFamily="34" charset="-128"/>
              </a:rPr>
              <a:t>Berlin - 1929</a:t>
            </a:r>
            <a:endParaRPr lang="en-US" sz="3600" b="1" dirty="0">
              <a:solidFill>
                <a:schemeClr val="accent3"/>
              </a:solidFill>
              <a:ea typeface="Arial Unicode MS" pitchFamily="34" charset="-128"/>
              <a:cs typeface="Arial Unicode MS" pitchFamily="34" charset="-128"/>
            </a:endParaRPr>
          </a:p>
        </p:txBody>
      </p:sp>
      <p:sp>
        <p:nvSpPr>
          <p:cNvPr id="3" name="Content Placeholder 2"/>
          <p:cNvSpPr>
            <a:spLocks noGrp="1"/>
          </p:cNvSpPr>
          <p:nvPr>
            <p:ph idx="1"/>
          </p:nvPr>
        </p:nvSpPr>
        <p:spPr>
          <a:xfrm>
            <a:off x="457200" y="1295400"/>
            <a:ext cx="8229600" cy="5105400"/>
          </a:xfrm>
        </p:spPr>
        <p:txBody>
          <a:bodyPr>
            <a:normAutofit/>
          </a:bodyPr>
          <a:lstStyle/>
          <a:p>
            <a:pPr marL="0" indent="0">
              <a:buNone/>
            </a:pPr>
            <a:r>
              <a:rPr lang="en-US" sz="2800" b="1" dirty="0" smtClean="0">
                <a:solidFill>
                  <a:schemeClr val="accent3"/>
                </a:solidFill>
                <a:ea typeface="Arial Unicode MS" pitchFamily="34" charset="-128"/>
                <a:cs typeface="Arial Unicode MS" pitchFamily="34" charset="-128"/>
              </a:rPr>
              <a:t>After Barcelona, in Berlin for  less than a year, he was:</a:t>
            </a:r>
            <a:endParaRPr lang="en-US" sz="2400" b="1" dirty="0" smtClean="0">
              <a:solidFill>
                <a:schemeClr val="accent3"/>
              </a:solidFill>
              <a:ea typeface="Arial Unicode MS" pitchFamily="34" charset="-128"/>
              <a:cs typeface="Arial Unicode MS" pitchFamily="34" charset="-128"/>
            </a:endParaRPr>
          </a:p>
          <a:p>
            <a:pPr marL="0" indent="0">
              <a:buNone/>
            </a:pPr>
            <a:endParaRPr lang="en-US" sz="2000" b="1" dirty="0" smtClean="0">
              <a:solidFill>
                <a:schemeClr val="accent3"/>
              </a:solidFill>
              <a:ea typeface="Arial Unicode MS" pitchFamily="34" charset="-128"/>
              <a:cs typeface="Arial Unicode MS" pitchFamily="34" charset="-128"/>
            </a:endParaRPr>
          </a:p>
          <a:p>
            <a:r>
              <a:rPr lang="en-US" sz="2800" b="1" dirty="0" smtClean="0">
                <a:solidFill>
                  <a:schemeClr val="accent3"/>
                </a:solidFill>
                <a:ea typeface="Arial Unicode MS" pitchFamily="34" charset="-128"/>
                <a:cs typeface="Arial Unicode MS" pitchFamily="34" charset="-128"/>
              </a:rPr>
              <a:t>Made eligible to lecture at University after defending his 2</a:t>
            </a:r>
            <a:r>
              <a:rPr lang="en-US" sz="2800" b="1" baseline="30000" dirty="0" smtClean="0">
                <a:solidFill>
                  <a:schemeClr val="accent3"/>
                </a:solidFill>
                <a:ea typeface="Arial Unicode MS" pitchFamily="34" charset="-128"/>
                <a:cs typeface="Arial Unicode MS" pitchFamily="34" charset="-128"/>
              </a:rPr>
              <a:t>nd</a:t>
            </a:r>
            <a:r>
              <a:rPr lang="en-US" sz="2800" b="1" dirty="0" smtClean="0">
                <a:solidFill>
                  <a:schemeClr val="accent3"/>
                </a:solidFill>
                <a:ea typeface="Arial Unicode MS" pitchFamily="34" charset="-128"/>
                <a:cs typeface="Arial Unicode MS" pitchFamily="34" charset="-128"/>
              </a:rPr>
              <a:t> dissertation  (</a:t>
            </a:r>
            <a:r>
              <a:rPr lang="en-US" sz="2800" b="1" i="1" dirty="0" smtClean="0">
                <a:solidFill>
                  <a:schemeClr val="accent3"/>
                </a:solidFill>
                <a:ea typeface="Arial Unicode MS" pitchFamily="34" charset="-128"/>
                <a:cs typeface="Arial Unicode MS" pitchFamily="34" charset="-128"/>
              </a:rPr>
              <a:t>Act and Being),</a:t>
            </a:r>
          </a:p>
          <a:p>
            <a:pPr>
              <a:buNone/>
            </a:pPr>
            <a:endParaRPr lang="en-US" sz="1400" b="1" i="1" dirty="0">
              <a:solidFill>
                <a:schemeClr val="accent3"/>
              </a:solidFill>
              <a:ea typeface="Arial Unicode MS" pitchFamily="34" charset="-128"/>
              <a:cs typeface="Arial Unicode MS" pitchFamily="34" charset="-128"/>
            </a:endParaRPr>
          </a:p>
          <a:p>
            <a:r>
              <a:rPr lang="en-US" sz="2800" b="1" dirty="0" smtClean="0">
                <a:solidFill>
                  <a:schemeClr val="accent3"/>
                </a:solidFill>
                <a:ea typeface="Arial Unicode MS" pitchFamily="34" charset="-128"/>
                <a:cs typeface="Arial Unicode MS" pitchFamily="34" charset="-128"/>
              </a:rPr>
              <a:t>Awarded a Sloane Fellowship to attend Union Theological Seminary in NYC.</a:t>
            </a:r>
          </a:p>
          <a:p>
            <a:endParaRPr lang="en-US" sz="2800" b="1" dirty="0" smtClean="0">
              <a:solidFill>
                <a:schemeClr val="accent3"/>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pPr marL="0" indent="0">
              <a:buNone/>
            </a:pPr>
            <a:r>
              <a:rPr lang="en-US" sz="2800" b="1" dirty="0" smtClean="0">
                <a:solidFill>
                  <a:schemeClr val="accent3"/>
                </a:solidFill>
                <a:ea typeface="Arial Unicode MS" pitchFamily="34" charset="-128"/>
                <a:cs typeface="Arial Unicode MS" pitchFamily="34" charset="-128"/>
              </a:rPr>
              <a:t>He was 23.</a:t>
            </a:r>
            <a:endParaRPr lang="en-US" sz="1400" b="1" dirty="0" smtClean="0">
              <a:solidFill>
                <a:schemeClr val="accent3"/>
              </a:solidFill>
              <a:ea typeface="Arial Unicode MS" pitchFamily="34" charset="-128"/>
              <a:cs typeface="Arial Unicode MS" pitchFamily="34" charset="-128"/>
            </a:endParaRPr>
          </a:p>
          <a:p>
            <a:pPr marL="342900" indent="-342900">
              <a:buFont typeface="Arial" pitchFamily="34" charset="0"/>
              <a:buChar char="•"/>
            </a:pPr>
            <a:endParaRPr lang="en-US" sz="2400" b="1" dirty="0" smtClean="0">
              <a:solidFill>
                <a:schemeClr val="accent3"/>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pPr marL="342900" indent="-342900">
              <a:buFont typeface="Arial" pitchFamily="34" charset="0"/>
              <a:buChar char="•"/>
            </a:pPr>
            <a:endParaRPr lang="en-US" sz="2400" b="1" i="1" dirty="0">
              <a:solidFill>
                <a:schemeClr val="accent3"/>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600" b="1" dirty="0" smtClean="0">
                <a:solidFill>
                  <a:schemeClr val="accent3"/>
                </a:solidFill>
                <a:ea typeface="Arial Unicode MS" pitchFamily="34" charset="-128"/>
                <a:cs typeface="Arial Unicode MS" pitchFamily="34" charset="-128"/>
              </a:rPr>
              <a:t>America  1930-31</a:t>
            </a:r>
            <a:endParaRPr lang="en-US" sz="3600" b="1" dirty="0">
              <a:solidFill>
                <a:schemeClr val="accent3"/>
              </a:solidFill>
            </a:endParaRPr>
          </a:p>
        </p:txBody>
      </p:sp>
      <p:sp>
        <p:nvSpPr>
          <p:cNvPr id="3" name="Content Placeholder 2"/>
          <p:cNvSpPr>
            <a:spLocks noGrp="1"/>
          </p:cNvSpPr>
          <p:nvPr>
            <p:ph idx="1"/>
          </p:nvPr>
        </p:nvSpPr>
        <p:spPr>
          <a:xfrm>
            <a:off x="457200" y="1295400"/>
            <a:ext cx="8229600" cy="4830763"/>
          </a:xfrm>
        </p:spPr>
        <p:txBody>
          <a:bodyPr>
            <a:normAutofit/>
          </a:bodyPr>
          <a:lstStyle/>
          <a:p>
            <a:pPr marL="0" indent="0">
              <a:buNone/>
            </a:pPr>
            <a:r>
              <a:rPr lang="en-US" b="1" i="1" dirty="0" smtClean="0">
                <a:solidFill>
                  <a:schemeClr val="accent3"/>
                </a:solidFill>
                <a:ea typeface="Arial Unicode MS" pitchFamily="34" charset="-128"/>
                <a:cs typeface="Arial Unicode MS" pitchFamily="34" charset="-128"/>
              </a:rPr>
              <a:t>Sailed </a:t>
            </a:r>
            <a:r>
              <a:rPr lang="en-US" b="1" dirty="0" smtClean="0">
                <a:solidFill>
                  <a:schemeClr val="accent3"/>
                </a:solidFill>
                <a:ea typeface="Arial Unicode MS" pitchFamily="34" charset="-128"/>
                <a:cs typeface="Arial Unicode MS" pitchFamily="34" charset="-128"/>
              </a:rPr>
              <a:t>into NY  …  dazzled by harbor, sky-scrapers,  pace,  architecture  …</a:t>
            </a:r>
          </a:p>
          <a:p>
            <a:pPr marL="342900" indent="-342900">
              <a:buFont typeface="Arial" pitchFamily="34" charset="0"/>
              <a:buChar char="•"/>
            </a:pPr>
            <a:r>
              <a:rPr lang="en-US" b="1" dirty="0" smtClean="0">
                <a:solidFill>
                  <a:schemeClr val="accent3"/>
                </a:solidFill>
                <a:ea typeface="Arial Unicode MS" pitchFamily="34" charset="-128"/>
                <a:cs typeface="Arial Unicode MS" pitchFamily="34" charset="-128"/>
              </a:rPr>
              <a:t>it was the end of the </a:t>
            </a:r>
            <a:r>
              <a:rPr lang="en-US" b="1" i="1" dirty="0" smtClean="0">
                <a:solidFill>
                  <a:schemeClr val="accent3"/>
                </a:solidFill>
                <a:ea typeface="Arial Unicode MS" pitchFamily="34" charset="-128"/>
                <a:cs typeface="Arial Unicode MS" pitchFamily="34" charset="-128"/>
              </a:rPr>
              <a:t>Jazz Age </a:t>
            </a:r>
            <a:r>
              <a:rPr lang="en-US" b="1" dirty="0" smtClean="0">
                <a:solidFill>
                  <a:schemeClr val="accent3"/>
                </a:solidFill>
                <a:ea typeface="Arial Unicode MS" pitchFamily="34" charset="-128"/>
                <a:cs typeface="Arial Unicode MS" pitchFamily="34" charset="-128"/>
              </a:rPr>
              <a:t>… a year after the Market Crash … and</a:t>
            </a:r>
          </a:p>
          <a:p>
            <a:pPr marL="342900" indent="-342900">
              <a:buNone/>
            </a:pPr>
            <a:endParaRPr lang="en-US" sz="1400" b="1" dirty="0" smtClean="0">
              <a:solidFill>
                <a:schemeClr val="accent3"/>
              </a:solidFill>
              <a:ea typeface="Arial Unicode MS" pitchFamily="34" charset="-128"/>
              <a:cs typeface="Arial Unicode MS" pitchFamily="34" charset="-128"/>
            </a:endParaRPr>
          </a:p>
          <a:p>
            <a:pPr marL="342900" indent="-342900">
              <a:buFont typeface="Arial" pitchFamily="34" charset="0"/>
              <a:buChar char="•"/>
            </a:pPr>
            <a:r>
              <a:rPr lang="en-US" b="1" i="1" dirty="0" smtClean="0">
                <a:solidFill>
                  <a:schemeClr val="accent3"/>
                </a:solidFill>
                <a:ea typeface="Arial Unicode MS" pitchFamily="34" charset="-128"/>
                <a:cs typeface="Arial Unicode MS" pitchFamily="34" charset="-128"/>
              </a:rPr>
              <a:t>two days later  </a:t>
            </a:r>
            <a:r>
              <a:rPr lang="en-US" b="1" dirty="0" smtClean="0">
                <a:solidFill>
                  <a:schemeClr val="accent3"/>
                </a:solidFill>
                <a:ea typeface="Arial Unicode MS" pitchFamily="34" charset="-128"/>
                <a:cs typeface="Arial Unicode MS" pitchFamily="34" charset="-128"/>
              </a:rPr>
              <a:t>(unbeknownst to DB), Hitler’s </a:t>
            </a:r>
            <a:r>
              <a:rPr lang="en-US" b="1" i="1" dirty="0" smtClean="0">
                <a:solidFill>
                  <a:schemeClr val="accent3"/>
                </a:solidFill>
                <a:ea typeface="Arial Unicode MS" pitchFamily="34" charset="-128"/>
                <a:cs typeface="Arial Unicode MS" pitchFamily="34" charset="-128"/>
              </a:rPr>
              <a:t>National Socialist </a:t>
            </a:r>
            <a:r>
              <a:rPr lang="en-US" b="1" dirty="0" smtClean="0">
                <a:solidFill>
                  <a:schemeClr val="accent3"/>
                </a:solidFill>
                <a:ea typeface="Arial Unicode MS" pitchFamily="34" charset="-128"/>
                <a:cs typeface="Arial Unicode MS" pitchFamily="34" charset="-128"/>
              </a:rPr>
              <a:t>party vaulted from  </a:t>
            </a:r>
            <a:r>
              <a:rPr lang="en-US" b="1" u="sng" dirty="0" smtClean="0">
                <a:solidFill>
                  <a:schemeClr val="accent3"/>
                </a:solidFill>
                <a:ea typeface="Arial Unicode MS" pitchFamily="34" charset="-128"/>
                <a:cs typeface="Arial Unicode MS" pitchFamily="34" charset="-128"/>
              </a:rPr>
              <a:t>12</a:t>
            </a:r>
            <a:r>
              <a:rPr lang="en-US" b="1" dirty="0" smtClean="0">
                <a:solidFill>
                  <a:schemeClr val="accent3"/>
                </a:solidFill>
                <a:ea typeface="Arial Unicode MS" pitchFamily="34" charset="-128"/>
                <a:cs typeface="Arial Unicode MS" pitchFamily="34" charset="-128"/>
              </a:rPr>
              <a:t> Reichstag members to </a:t>
            </a:r>
            <a:r>
              <a:rPr lang="en-US" b="1" u="sng" dirty="0" smtClean="0">
                <a:solidFill>
                  <a:schemeClr val="accent3"/>
                </a:solidFill>
                <a:ea typeface="Arial Unicode MS" pitchFamily="34" charset="-128"/>
                <a:cs typeface="Arial Unicode MS" pitchFamily="34" charset="-128"/>
              </a:rPr>
              <a:t>107</a:t>
            </a:r>
            <a:r>
              <a:rPr lang="en-US" b="1" dirty="0" smtClean="0">
                <a:solidFill>
                  <a:schemeClr val="accent3"/>
                </a:solidFill>
                <a:ea typeface="Arial Unicode MS" pitchFamily="34" charset="-128"/>
                <a:cs typeface="Arial Unicode MS" pitchFamily="34" charset="-128"/>
              </a:rPr>
              <a:t>  and became the 2</a:t>
            </a:r>
            <a:r>
              <a:rPr lang="en-US" b="1" baseline="30000" dirty="0" smtClean="0">
                <a:solidFill>
                  <a:schemeClr val="accent3"/>
                </a:solidFill>
                <a:ea typeface="Arial Unicode MS" pitchFamily="34" charset="-128"/>
                <a:cs typeface="Arial Unicode MS" pitchFamily="34" charset="-128"/>
              </a:rPr>
              <a:t>nd</a:t>
            </a:r>
            <a:r>
              <a:rPr lang="en-US" b="1" dirty="0" smtClean="0">
                <a:solidFill>
                  <a:schemeClr val="accent3"/>
                </a:solidFill>
                <a:ea typeface="Arial Unicode MS" pitchFamily="34" charset="-128"/>
                <a:cs typeface="Arial Unicode MS" pitchFamily="34" charset="-128"/>
              </a:rPr>
              <a:t> largest party </a:t>
            </a:r>
            <a:endParaRPr lang="en-US" b="1" i="1" dirty="0">
              <a:solidFill>
                <a:schemeClr val="accent3"/>
              </a:solidFill>
              <a:ea typeface="Arial Unicode MS" pitchFamily="34" charset="-128"/>
              <a:cs typeface="Arial Unicode MS" pitchFamily="34"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639762"/>
          </a:xfrm>
        </p:spPr>
        <p:txBody>
          <a:bodyPr>
            <a:noAutofit/>
          </a:bodyPr>
          <a:lstStyle/>
          <a:p>
            <a:r>
              <a:rPr lang="en-US" sz="3600" b="1" dirty="0" smtClean="0">
                <a:solidFill>
                  <a:schemeClr val="accent3"/>
                </a:solidFill>
                <a:ea typeface="Arial Unicode MS" pitchFamily="34" charset="-128"/>
                <a:cs typeface="Arial Unicode MS" pitchFamily="34" charset="-128"/>
              </a:rPr>
              <a:t>Union Theological Seminary</a:t>
            </a:r>
            <a:endParaRPr lang="en-US" sz="3600" b="1" dirty="0">
              <a:solidFill>
                <a:schemeClr val="accent3"/>
              </a:solidFill>
            </a:endParaRPr>
          </a:p>
        </p:txBody>
      </p:sp>
      <p:sp>
        <p:nvSpPr>
          <p:cNvPr id="3" name="Content Placeholder 2"/>
          <p:cNvSpPr>
            <a:spLocks noGrp="1"/>
          </p:cNvSpPr>
          <p:nvPr>
            <p:ph idx="1"/>
          </p:nvPr>
        </p:nvSpPr>
        <p:spPr>
          <a:xfrm>
            <a:off x="609600" y="1828800"/>
            <a:ext cx="8305800" cy="4175760"/>
          </a:xfrm>
        </p:spPr>
        <p:txBody>
          <a:bodyPr>
            <a:normAutofit/>
          </a:bodyPr>
          <a:lstStyle/>
          <a:p>
            <a:pPr marL="0" indent="0">
              <a:buNone/>
            </a:pPr>
            <a:r>
              <a:rPr lang="en-US" sz="2800" b="1" dirty="0" smtClean="0">
                <a:solidFill>
                  <a:schemeClr val="accent3"/>
                </a:solidFill>
                <a:ea typeface="Arial Unicode MS" pitchFamily="34" charset="-128"/>
                <a:cs typeface="Arial Unicode MS" pitchFamily="34" charset="-128"/>
              </a:rPr>
              <a:t>Very disappointed in school AND students:  NO theology, no legitimate debates, no dogma</a:t>
            </a:r>
            <a:r>
              <a:rPr lang="en-US" sz="2800" b="1" i="1" dirty="0" smtClean="0">
                <a:solidFill>
                  <a:schemeClr val="accent3"/>
                </a:solidFill>
                <a:ea typeface="Arial Unicode MS" pitchFamily="34" charset="-128"/>
                <a:cs typeface="Arial Unicode MS" pitchFamily="34" charset="-128"/>
              </a:rPr>
              <a:t>.  </a:t>
            </a:r>
            <a:r>
              <a:rPr lang="en-US" sz="2800" b="1" dirty="0" smtClean="0">
                <a:solidFill>
                  <a:schemeClr val="accent3"/>
                </a:solidFill>
                <a:ea typeface="Arial Unicode MS" pitchFamily="34" charset="-128"/>
                <a:cs typeface="Arial Unicode MS" pitchFamily="34" charset="-128"/>
              </a:rPr>
              <a:t> Took classes but opted to </a:t>
            </a:r>
            <a:r>
              <a:rPr lang="en-US" sz="2800" b="1" i="1" u="sng" dirty="0" smtClean="0">
                <a:solidFill>
                  <a:schemeClr val="accent3"/>
                </a:solidFill>
                <a:ea typeface="Arial Unicode MS" pitchFamily="34" charset="-128"/>
                <a:cs typeface="Arial Unicode MS" pitchFamily="34" charset="-128"/>
              </a:rPr>
              <a:t>see </a:t>
            </a:r>
            <a:r>
              <a:rPr lang="en-US" sz="2800" b="1" i="1" dirty="0" smtClean="0">
                <a:solidFill>
                  <a:schemeClr val="accent3"/>
                </a:solidFill>
                <a:ea typeface="Arial Unicode MS" pitchFamily="34" charset="-128"/>
                <a:cs typeface="Arial Unicode MS" pitchFamily="34" charset="-128"/>
              </a:rPr>
              <a:t> </a:t>
            </a:r>
            <a:r>
              <a:rPr lang="en-US" sz="2800" b="1" dirty="0" smtClean="0">
                <a:solidFill>
                  <a:schemeClr val="accent3"/>
                </a:solidFill>
                <a:ea typeface="Arial Unicode MS" pitchFamily="34" charset="-128"/>
                <a:cs typeface="Arial Unicode MS" pitchFamily="34" charset="-128"/>
              </a:rPr>
              <a:t>all he could; no interest in a degree.</a:t>
            </a:r>
          </a:p>
          <a:p>
            <a:pPr marL="0" indent="0">
              <a:buNone/>
            </a:pPr>
            <a:endParaRPr lang="en-US" sz="1400" b="1" dirty="0" smtClean="0">
              <a:solidFill>
                <a:schemeClr val="accent3"/>
              </a:solidFill>
              <a:ea typeface="Arial Unicode MS" pitchFamily="34" charset="-128"/>
              <a:cs typeface="Arial Unicode MS" pitchFamily="34" charset="-128"/>
            </a:endParaRPr>
          </a:p>
          <a:p>
            <a:pPr marL="0" indent="0">
              <a:buNone/>
            </a:pPr>
            <a:endParaRPr lang="en-US" sz="1400" b="1" dirty="0" smtClean="0">
              <a:solidFill>
                <a:schemeClr val="accent3"/>
              </a:solidFill>
              <a:ea typeface="Arial Unicode MS" pitchFamily="34" charset="-128"/>
              <a:cs typeface="Arial Unicode MS" pitchFamily="34" charset="-128"/>
            </a:endParaRPr>
          </a:p>
          <a:p>
            <a:pPr marL="342900" indent="-342900">
              <a:buFont typeface="Arial" pitchFamily="34" charset="0"/>
              <a:buChar char="•"/>
            </a:pPr>
            <a:r>
              <a:rPr lang="en-US" sz="2800" b="1" dirty="0" smtClean="0">
                <a:solidFill>
                  <a:schemeClr val="accent3"/>
                </a:solidFill>
                <a:ea typeface="Arial Unicode MS" pitchFamily="34" charset="-128"/>
                <a:cs typeface="Arial Unicode MS" pitchFamily="34" charset="-128"/>
              </a:rPr>
              <a:t>“ </a:t>
            </a:r>
            <a:r>
              <a:rPr lang="en-US" sz="2800" b="1" dirty="0" smtClean="0">
                <a:solidFill>
                  <a:srgbClr val="FF0000"/>
                </a:solidFill>
                <a:ea typeface="Arial Unicode MS" pitchFamily="34" charset="-128"/>
                <a:cs typeface="Arial Unicode MS" pitchFamily="34" charset="-128"/>
              </a:rPr>
              <a:t>the Gospel of Jesus, the cross, sin, forgiveness, death and life” </a:t>
            </a:r>
            <a:r>
              <a:rPr lang="en-US" sz="2800" b="1" i="1" u="sng" dirty="0" smtClean="0">
                <a:solidFill>
                  <a:srgbClr val="FF0000"/>
                </a:solidFill>
                <a:ea typeface="Arial Unicode MS" pitchFamily="34" charset="-128"/>
                <a:cs typeface="Arial Unicode MS" pitchFamily="34" charset="-128"/>
              </a:rPr>
              <a:t>were simply absent</a:t>
            </a:r>
            <a:r>
              <a:rPr lang="en-US" sz="2800" b="1" i="1" dirty="0" smtClean="0">
                <a:solidFill>
                  <a:schemeClr val="accent3"/>
                </a:solidFill>
                <a:ea typeface="Arial Unicode MS" pitchFamily="34" charset="-128"/>
                <a:cs typeface="Arial Unicode MS" pitchFamily="34" charset="-128"/>
              </a:rPr>
              <a:t>”</a:t>
            </a:r>
          </a:p>
          <a:p>
            <a:pPr marL="0" indent="0">
              <a:buNone/>
            </a:pPr>
            <a:endParaRPr lang="en-US" sz="1400" b="1" i="1" dirty="0">
              <a:solidFill>
                <a:schemeClr val="accent3"/>
              </a:solidFill>
              <a:ea typeface="Arial Unicode MS" pitchFamily="34" charset="-128"/>
              <a:cs typeface="Arial Unicode MS" pitchFamily="34" charset="-128"/>
            </a:endParaRPr>
          </a:p>
        </p:txBody>
      </p:sp>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600" b="1" dirty="0" smtClean="0">
                <a:solidFill>
                  <a:schemeClr val="accent3"/>
                </a:solidFill>
                <a:ea typeface="Arial Unicode MS" pitchFamily="34" charset="-128"/>
                <a:cs typeface="Arial Unicode MS" pitchFamily="34" charset="-128"/>
              </a:rPr>
              <a:t>American Friends Share Culture</a:t>
            </a:r>
            <a:endParaRPr lang="en-US" sz="3600" b="1" dirty="0">
              <a:solidFill>
                <a:schemeClr val="accent3"/>
              </a:solidFill>
            </a:endParaRPr>
          </a:p>
        </p:txBody>
      </p:sp>
      <p:sp>
        <p:nvSpPr>
          <p:cNvPr id="3" name="Content Placeholder 2"/>
          <p:cNvSpPr>
            <a:spLocks noGrp="1"/>
          </p:cNvSpPr>
          <p:nvPr>
            <p:ph idx="1"/>
          </p:nvPr>
        </p:nvSpPr>
        <p:spPr>
          <a:xfrm>
            <a:off x="457200" y="1447800"/>
            <a:ext cx="8229600" cy="4861560"/>
          </a:xfrm>
        </p:spPr>
        <p:txBody>
          <a:bodyPr>
            <a:normAutofit lnSpcReduction="10000"/>
          </a:bodyPr>
          <a:lstStyle/>
          <a:p>
            <a:pPr marL="0" indent="0">
              <a:buNone/>
            </a:pPr>
            <a:r>
              <a:rPr lang="en-US" sz="2800" b="1" dirty="0" smtClean="0">
                <a:solidFill>
                  <a:schemeClr val="accent3"/>
                </a:solidFill>
                <a:ea typeface="Arial Unicode MS" pitchFamily="34" charset="-128"/>
                <a:cs typeface="Arial Unicode MS" pitchFamily="34" charset="-128"/>
              </a:rPr>
              <a:t>Albert ‘</a:t>
            </a:r>
            <a:r>
              <a:rPr lang="en-US" sz="2800" b="1" i="1" dirty="0" smtClean="0">
                <a:solidFill>
                  <a:schemeClr val="accent3"/>
                </a:solidFill>
                <a:ea typeface="Arial Unicode MS" pitchFamily="34" charset="-128"/>
                <a:cs typeface="Arial Unicode MS" pitchFamily="34" charset="-128"/>
              </a:rPr>
              <a:t>Frank</a:t>
            </a:r>
            <a:r>
              <a:rPr lang="en-US" sz="2800" b="1" dirty="0" smtClean="0">
                <a:solidFill>
                  <a:schemeClr val="accent3"/>
                </a:solidFill>
                <a:ea typeface="Arial Unicode MS" pitchFamily="34" charset="-128"/>
                <a:cs typeface="Arial Unicode MS" pitchFamily="34" charset="-128"/>
              </a:rPr>
              <a:t>’ Fisher, African American, introduced Dietrich to American </a:t>
            </a:r>
            <a:r>
              <a:rPr lang="en-US" sz="2800" b="1" i="1" dirty="0" smtClean="0">
                <a:solidFill>
                  <a:schemeClr val="accent3"/>
                </a:solidFill>
                <a:ea typeface="Arial Unicode MS" pitchFamily="34" charset="-128"/>
                <a:cs typeface="Arial Unicode MS" pitchFamily="34" charset="-128"/>
              </a:rPr>
              <a:t>negro</a:t>
            </a:r>
            <a:r>
              <a:rPr lang="en-US" sz="2800" b="1" dirty="0" smtClean="0">
                <a:solidFill>
                  <a:schemeClr val="accent3"/>
                </a:solidFill>
                <a:ea typeface="Arial Unicode MS" pitchFamily="34" charset="-128"/>
                <a:cs typeface="Arial Unicode MS" pitchFamily="34" charset="-128"/>
              </a:rPr>
              <a:t> religion … would </a:t>
            </a:r>
            <a:r>
              <a:rPr lang="en-US" sz="2800" b="1" i="1" dirty="0" smtClean="0">
                <a:solidFill>
                  <a:schemeClr val="accent3"/>
                </a:solidFill>
                <a:ea typeface="Arial Unicode MS" pitchFamily="34" charset="-128"/>
                <a:cs typeface="Arial Unicode MS" pitchFamily="34" charset="-128"/>
              </a:rPr>
              <a:t>change</a:t>
            </a:r>
            <a:r>
              <a:rPr lang="en-US" sz="2800" b="1" dirty="0" smtClean="0">
                <a:solidFill>
                  <a:schemeClr val="accent3"/>
                </a:solidFill>
                <a:ea typeface="Arial Unicode MS" pitchFamily="34" charset="-128"/>
                <a:cs typeface="Arial Unicode MS" pitchFamily="34" charset="-128"/>
              </a:rPr>
              <a:t> Dietrich’s perspectives.</a:t>
            </a:r>
          </a:p>
          <a:p>
            <a:pPr marL="0" indent="0">
              <a:buNone/>
            </a:pPr>
            <a:endParaRPr lang="en-US" sz="1400" b="1" dirty="0">
              <a:solidFill>
                <a:schemeClr val="accent3"/>
              </a:solidFill>
              <a:ea typeface="Arial Unicode MS" pitchFamily="34" charset="-128"/>
              <a:cs typeface="Arial Unicode MS" pitchFamily="34" charset="-128"/>
            </a:endParaRPr>
          </a:p>
          <a:p>
            <a:r>
              <a:rPr lang="en-US" sz="2600" b="1" dirty="0" smtClean="0">
                <a:solidFill>
                  <a:schemeClr val="accent3"/>
                </a:solidFill>
                <a:ea typeface="Arial Unicode MS" pitchFamily="34" charset="-128"/>
                <a:cs typeface="Arial Unicode MS" pitchFamily="34" charset="-128"/>
              </a:rPr>
              <a:t>Saw </a:t>
            </a:r>
            <a:r>
              <a:rPr lang="en-US" sz="2600" b="1" i="1" dirty="0" smtClean="0">
                <a:solidFill>
                  <a:schemeClr val="accent3"/>
                </a:solidFill>
                <a:ea typeface="Arial Unicode MS" pitchFamily="34" charset="-128"/>
                <a:cs typeface="Arial Unicode MS" pitchFamily="34" charset="-128"/>
              </a:rPr>
              <a:t>black America’s </a:t>
            </a:r>
            <a:r>
              <a:rPr lang="en-US" sz="2600" b="1" dirty="0" smtClean="0">
                <a:solidFill>
                  <a:schemeClr val="accent3"/>
                </a:solidFill>
                <a:ea typeface="Arial Unicode MS" pitchFamily="34" charset="-128"/>
                <a:cs typeface="Arial Unicode MS" pitchFamily="34" charset="-128"/>
              </a:rPr>
              <a:t>plight, and the </a:t>
            </a:r>
            <a:r>
              <a:rPr lang="en-US" sz="2600" b="1" i="1" dirty="0" smtClean="0">
                <a:solidFill>
                  <a:schemeClr val="accent3"/>
                </a:solidFill>
                <a:ea typeface="Arial Unicode MS" pitchFamily="34" charset="-128"/>
                <a:cs typeface="Arial Unicode MS" pitchFamily="34" charset="-128"/>
              </a:rPr>
              <a:t>spirituality</a:t>
            </a:r>
            <a:r>
              <a:rPr lang="en-US" sz="2600" b="1" dirty="0" smtClean="0">
                <a:solidFill>
                  <a:schemeClr val="accent3"/>
                </a:solidFill>
                <a:ea typeface="Arial Unicode MS" pitchFamily="34" charset="-128"/>
                <a:cs typeface="Arial Unicode MS" pitchFamily="34" charset="-128"/>
              </a:rPr>
              <a:t> from NYC to DC to the deep South</a:t>
            </a:r>
            <a:r>
              <a:rPr lang="en-US" sz="2600" b="1" i="1" dirty="0" smtClean="0">
                <a:solidFill>
                  <a:schemeClr val="accent3"/>
                </a:solidFill>
                <a:ea typeface="Arial Unicode MS" pitchFamily="34" charset="-128"/>
                <a:cs typeface="Arial Unicode MS" pitchFamily="34" charset="-128"/>
              </a:rPr>
              <a:t>.</a:t>
            </a:r>
            <a:endParaRPr lang="en-US" sz="2600" b="1" dirty="0" smtClean="0">
              <a:solidFill>
                <a:schemeClr val="accent3"/>
              </a:solidFill>
              <a:ea typeface="Arial Unicode MS" pitchFamily="34" charset="-128"/>
              <a:cs typeface="Arial Unicode MS" pitchFamily="34" charset="-128"/>
            </a:endParaRPr>
          </a:p>
          <a:p>
            <a:endParaRPr lang="en-US" sz="1400" b="1" dirty="0" smtClean="0">
              <a:solidFill>
                <a:schemeClr val="accent3"/>
              </a:solidFill>
              <a:ea typeface="Arial Unicode MS" pitchFamily="34" charset="-128"/>
              <a:cs typeface="Arial Unicode MS" pitchFamily="34" charset="-128"/>
            </a:endParaRPr>
          </a:p>
          <a:p>
            <a:r>
              <a:rPr lang="en-US" sz="2600" b="1" dirty="0" smtClean="0">
                <a:solidFill>
                  <a:schemeClr val="accent3"/>
                </a:solidFill>
                <a:ea typeface="Arial Unicode MS" pitchFamily="34" charset="-128"/>
                <a:cs typeface="Arial Unicode MS" pitchFamily="34" charset="-128"/>
              </a:rPr>
              <a:t>took DB to Abyssinian Baptist Church (Harlem) … 14,000 mbrs … built on tithes … </a:t>
            </a:r>
            <a:r>
              <a:rPr lang="en-US" sz="2600" b="1" u="sng" dirty="0" smtClean="0">
                <a:solidFill>
                  <a:schemeClr val="accent3"/>
                </a:solidFill>
                <a:ea typeface="Arial Unicode MS" pitchFamily="34" charset="-128"/>
                <a:cs typeface="Arial Unicode MS" pitchFamily="34" charset="-128"/>
              </a:rPr>
              <a:t>DB taught SS class to teen boys</a:t>
            </a:r>
            <a:r>
              <a:rPr lang="en-US" sz="2600" b="1" dirty="0" smtClean="0">
                <a:solidFill>
                  <a:schemeClr val="accent3"/>
                </a:solidFill>
                <a:ea typeface="Arial Unicode MS" pitchFamily="34" charset="-128"/>
                <a:cs typeface="Arial Unicode MS" pitchFamily="34" charset="-128"/>
              </a:rPr>
              <a:t>.</a:t>
            </a:r>
          </a:p>
          <a:p>
            <a:pPr marL="0" indent="0">
              <a:buNone/>
            </a:pPr>
            <a:endParaRPr lang="en-US" sz="1400" b="1" dirty="0">
              <a:solidFill>
                <a:schemeClr val="accent3"/>
              </a:solidFill>
              <a:ea typeface="Arial Unicode MS" pitchFamily="34" charset="-128"/>
              <a:cs typeface="Arial Unicode MS" pitchFamily="34" charset="-128"/>
            </a:endParaRPr>
          </a:p>
          <a:p>
            <a:r>
              <a:rPr lang="en-US" sz="2400" b="1" dirty="0" smtClean="0">
                <a:solidFill>
                  <a:schemeClr val="accent3"/>
                </a:solidFill>
                <a:ea typeface="Arial Unicode MS" pitchFamily="34" charset="-128"/>
                <a:cs typeface="Arial Unicode MS" pitchFamily="34" charset="-128"/>
              </a:rPr>
              <a:t>At home in Germany, DB would see the similarities to how Nazis treated the Jews.</a:t>
            </a:r>
          </a:p>
        </p:txBody>
      </p:sp>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600" b="1" dirty="0" smtClean="0">
                <a:solidFill>
                  <a:schemeClr val="accent3"/>
                </a:solidFill>
                <a:ea typeface="Arial Unicode MS" pitchFamily="34" charset="-128"/>
                <a:cs typeface="Arial Unicode MS" pitchFamily="34" charset="-128"/>
              </a:rPr>
              <a:t>Visibility Increases:  Berlin  ‘31-’33</a:t>
            </a:r>
            <a:endParaRPr lang="en-US" sz="3600" b="1" dirty="0">
              <a:solidFill>
                <a:schemeClr val="accent3"/>
              </a:solidFill>
            </a:endParaRPr>
          </a:p>
        </p:txBody>
      </p:sp>
      <p:sp>
        <p:nvSpPr>
          <p:cNvPr id="3" name="Content Placeholder 2"/>
          <p:cNvSpPr>
            <a:spLocks noGrp="1"/>
          </p:cNvSpPr>
          <p:nvPr>
            <p:ph idx="1"/>
          </p:nvPr>
        </p:nvSpPr>
        <p:spPr>
          <a:xfrm>
            <a:off x="457200" y="1295400"/>
            <a:ext cx="8458200" cy="5105400"/>
          </a:xfrm>
        </p:spPr>
        <p:txBody>
          <a:bodyPr>
            <a:normAutofit/>
          </a:bodyPr>
          <a:lstStyle/>
          <a:p>
            <a:pPr marL="0" indent="0">
              <a:buNone/>
            </a:pPr>
            <a:r>
              <a:rPr lang="en-US" sz="2800" b="1" dirty="0" smtClean="0">
                <a:solidFill>
                  <a:schemeClr val="accent3"/>
                </a:solidFill>
                <a:ea typeface="Arial Unicode MS" pitchFamily="34" charset="-128"/>
                <a:cs typeface="Arial Unicode MS" pitchFamily="34" charset="-128"/>
              </a:rPr>
              <a:t>Back in Germany  …. with Hitler &amp; Nazi presence heightening … Dietrich picked up tempo and visibility.</a:t>
            </a:r>
          </a:p>
          <a:p>
            <a:pPr marL="0" indent="0">
              <a:buNone/>
            </a:pPr>
            <a:endParaRPr lang="en-US" sz="1400" b="1" dirty="0" smtClean="0">
              <a:solidFill>
                <a:schemeClr val="accent3"/>
              </a:solidFill>
              <a:ea typeface="Arial Unicode MS" pitchFamily="34" charset="-128"/>
              <a:cs typeface="Arial Unicode MS" pitchFamily="34" charset="-128"/>
            </a:endParaRPr>
          </a:p>
          <a:p>
            <a:pPr marL="262890"/>
            <a:r>
              <a:rPr lang="en-US" sz="2800" b="1" dirty="0" smtClean="0">
                <a:solidFill>
                  <a:schemeClr val="accent3"/>
                </a:solidFill>
                <a:ea typeface="Arial Unicode MS" pitchFamily="34" charset="-128"/>
                <a:cs typeface="Arial Unicode MS" pitchFamily="34" charset="-128"/>
              </a:rPr>
              <a:t>preached more </a:t>
            </a:r>
            <a:r>
              <a:rPr lang="en-US" sz="2800" b="1" i="1" dirty="0" smtClean="0">
                <a:solidFill>
                  <a:schemeClr val="accent3"/>
                </a:solidFill>
                <a:ea typeface="Arial Unicode MS" pitchFamily="34" charset="-128"/>
                <a:cs typeface="Arial Unicode MS" pitchFamily="34" charset="-128"/>
              </a:rPr>
              <a:t>often </a:t>
            </a:r>
            <a:r>
              <a:rPr lang="en-US" sz="2800" b="1" dirty="0" smtClean="0">
                <a:solidFill>
                  <a:schemeClr val="accent3"/>
                </a:solidFill>
                <a:ea typeface="Arial Unicode MS" pitchFamily="34" charset="-128"/>
                <a:cs typeface="Arial Unicode MS" pitchFamily="34" charset="-128"/>
              </a:rPr>
              <a:t>and </a:t>
            </a:r>
            <a:r>
              <a:rPr lang="en-US" sz="2800" b="1" i="1" dirty="0" smtClean="0">
                <a:solidFill>
                  <a:schemeClr val="accent3"/>
                </a:solidFill>
                <a:ea typeface="Arial Unicode MS" pitchFamily="34" charset="-128"/>
                <a:cs typeface="Arial Unicode MS" pitchFamily="34" charset="-128"/>
              </a:rPr>
              <a:t>severely </a:t>
            </a:r>
            <a:r>
              <a:rPr lang="en-US" sz="2800" b="1" dirty="0" smtClean="0">
                <a:solidFill>
                  <a:schemeClr val="accent3"/>
                </a:solidFill>
                <a:ea typeface="Arial Unicode MS" pitchFamily="34" charset="-128"/>
                <a:cs typeface="Arial Unicode MS" pitchFamily="34" charset="-128"/>
              </a:rPr>
              <a:t>.  He noted</a:t>
            </a:r>
          </a:p>
          <a:p>
            <a:pPr marL="863600" lvl="1" indent="-457200"/>
            <a:r>
              <a:rPr lang="en-US" b="1" dirty="0" smtClean="0">
                <a:solidFill>
                  <a:schemeClr val="accent3"/>
                </a:solidFill>
                <a:ea typeface="Arial Unicode MS" pitchFamily="34" charset="-128"/>
                <a:cs typeface="Arial Unicode MS" pitchFamily="34" charset="-128"/>
              </a:rPr>
              <a:t> ‘… </a:t>
            </a:r>
            <a:r>
              <a:rPr lang="en-US" b="1" dirty="0" smtClean="0">
                <a:solidFill>
                  <a:srgbClr val="FF0000"/>
                </a:solidFill>
                <a:ea typeface="Arial Unicode MS" pitchFamily="34" charset="-128"/>
                <a:cs typeface="Arial Unicode MS" pitchFamily="34" charset="-128"/>
              </a:rPr>
              <a:t>the Protestant Church in  its 11</a:t>
            </a:r>
            <a:r>
              <a:rPr lang="en-US" b="1" baseline="30000" dirty="0" smtClean="0">
                <a:solidFill>
                  <a:srgbClr val="FF0000"/>
                </a:solidFill>
                <a:ea typeface="Arial Unicode MS" pitchFamily="34" charset="-128"/>
                <a:cs typeface="Arial Unicode MS" pitchFamily="34" charset="-128"/>
              </a:rPr>
              <a:t>th</a:t>
            </a:r>
            <a:r>
              <a:rPr lang="en-US" b="1" dirty="0" smtClean="0">
                <a:solidFill>
                  <a:srgbClr val="FF0000"/>
                </a:solidFill>
                <a:ea typeface="Arial Unicode MS" pitchFamily="34" charset="-128"/>
                <a:cs typeface="Arial Unicode MS" pitchFamily="34" charset="-128"/>
              </a:rPr>
              <a:t> hour </a:t>
            </a:r>
            <a:r>
              <a:rPr lang="en-US" b="1" dirty="0" smtClean="0">
                <a:solidFill>
                  <a:schemeClr val="accent3"/>
                </a:solidFill>
                <a:ea typeface="Arial Unicode MS" pitchFamily="34" charset="-128"/>
                <a:cs typeface="Arial Unicode MS" pitchFamily="34" charset="-128"/>
              </a:rPr>
              <a:t>…’ </a:t>
            </a:r>
            <a:r>
              <a:rPr lang="en-US" b="1" dirty="0" smtClean="0">
                <a:solidFill>
                  <a:srgbClr val="0070C0"/>
                </a:solidFill>
                <a:ea typeface="Arial Unicode MS" pitchFamily="34" charset="-128"/>
                <a:cs typeface="Arial Unicode MS" pitchFamily="34" charset="-128"/>
              </a:rPr>
              <a:t> </a:t>
            </a:r>
          </a:p>
          <a:p>
            <a:pPr marL="863600" lvl="1" indent="-457200"/>
            <a:r>
              <a:rPr lang="en-US" b="1" dirty="0" smtClean="0">
                <a:solidFill>
                  <a:schemeClr val="accent3"/>
                </a:solidFill>
                <a:ea typeface="Arial Unicode MS" pitchFamily="34" charset="-128"/>
                <a:cs typeface="Arial Unicode MS" pitchFamily="34" charset="-128"/>
              </a:rPr>
              <a:t>‘…</a:t>
            </a:r>
            <a:r>
              <a:rPr lang="en-US" b="1" dirty="0" smtClean="0">
                <a:solidFill>
                  <a:srgbClr val="0070C0"/>
                </a:solidFill>
                <a:ea typeface="Arial Unicode MS" pitchFamily="34" charset="-128"/>
                <a:cs typeface="Arial Unicode MS" pitchFamily="34" charset="-128"/>
              </a:rPr>
              <a:t> </a:t>
            </a:r>
            <a:r>
              <a:rPr lang="en-US" b="1" dirty="0" smtClean="0">
                <a:solidFill>
                  <a:srgbClr val="FF0000"/>
                </a:solidFill>
                <a:ea typeface="Arial Unicode MS" pitchFamily="34" charset="-128"/>
                <a:cs typeface="Arial Unicode MS" pitchFamily="34" charset="-128"/>
              </a:rPr>
              <a:t>wake up and stop </a:t>
            </a:r>
            <a:r>
              <a:rPr lang="en-US" b="1" i="1" dirty="0" smtClean="0">
                <a:solidFill>
                  <a:srgbClr val="FF0000"/>
                </a:solidFill>
                <a:ea typeface="Arial Unicode MS" pitchFamily="34" charset="-128"/>
                <a:cs typeface="Arial Unicode MS" pitchFamily="34" charset="-128"/>
              </a:rPr>
              <a:t>playing church </a:t>
            </a:r>
            <a:r>
              <a:rPr lang="en-US" b="1" dirty="0" smtClean="0">
                <a:solidFill>
                  <a:schemeClr val="accent3"/>
                </a:solidFill>
                <a:ea typeface="Arial Unicode MS" pitchFamily="34" charset="-128"/>
                <a:cs typeface="Arial Unicode MS" pitchFamily="34" charset="-128"/>
              </a:rPr>
              <a:t>…</a:t>
            </a:r>
          </a:p>
          <a:p>
            <a:pPr marL="342900" indent="-342900">
              <a:buNone/>
            </a:pPr>
            <a:endParaRPr lang="en-US" sz="1400" b="1" dirty="0" smtClean="0">
              <a:solidFill>
                <a:schemeClr val="accent3"/>
              </a:solidFill>
              <a:ea typeface="Arial Unicode MS" pitchFamily="34" charset="-128"/>
              <a:cs typeface="Arial Unicode MS" pitchFamily="34" charset="-128"/>
            </a:endParaRPr>
          </a:p>
          <a:p>
            <a:pPr marL="342900" indent="-342900">
              <a:buFont typeface="Arial" pitchFamily="34" charset="0"/>
              <a:buChar char="•"/>
            </a:pPr>
            <a:r>
              <a:rPr lang="en-US" sz="2800" b="1" dirty="0" smtClean="0">
                <a:solidFill>
                  <a:schemeClr val="accent3"/>
                </a:solidFill>
                <a:ea typeface="Arial Unicode MS" pitchFamily="34" charset="-128"/>
                <a:cs typeface="Arial Unicode MS" pitchFamily="34" charset="-128"/>
              </a:rPr>
              <a:t>friends sensed DB’s </a:t>
            </a:r>
            <a:r>
              <a:rPr lang="en-US" sz="2800" b="1" i="1" dirty="0" smtClean="0">
                <a:solidFill>
                  <a:schemeClr val="accent3"/>
                </a:solidFill>
                <a:ea typeface="Arial Unicode MS" pitchFamily="34" charset="-128"/>
                <a:cs typeface="Arial Unicode MS" pitchFamily="34" charset="-128"/>
              </a:rPr>
              <a:t>faith had </a:t>
            </a:r>
            <a:r>
              <a:rPr lang="en-US" sz="2800" b="1" i="1" u="sng" dirty="0" smtClean="0">
                <a:solidFill>
                  <a:schemeClr val="accent3"/>
                </a:solidFill>
                <a:ea typeface="Arial Unicode MS" pitchFamily="34" charset="-128"/>
                <a:cs typeface="Arial Unicode MS" pitchFamily="34" charset="-128"/>
              </a:rPr>
              <a:t>deepened</a:t>
            </a:r>
            <a:r>
              <a:rPr lang="en-US" sz="2800" b="1" i="1" dirty="0" smtClean="0">
                <a:solidFill>
                  <a:schemeClr val="accent3"/>
                </a:solidFill>
                <a:ea typeface="Arial Unicode MS" pitchFamily="34" charset="-128"/>
                <a:cs typeface="Arial Unicode MS" pitchFamily="34" charset="-128"/>
              </a:rPr>
              <a:t> ; </a:t>
            </a:r>
            <a:r>
              <a:rPr lang="en-US" sz="2800" b="1" dirty="0" smtClean="0">
                <a:solidFill>
                  <a:schemeClr val="accent3"/>
                </a:solidFill>
                <a:ea typeface="Arial Unicode MS" pitchFamily="34" charset="-128"/>
                <a:cs typeface="Arial Unicode MS" pitchFamily="34" charset="-128"/>
              </a:rPr>
              <a:t>his sense of  … </a:t>
            </a:r>
            <a:r>
              <a:rPr lang="en-US" sz="2800" b="1" i="1" dirty="0" smtClean="0">
                <a:solidFill>
                  <a:schemeClr val="accent3"/>
                </a:solidFill>
                <a:ea typeface="Arial Unicode MS" pitchFamily="34" charset="-128"/>
                <a:cs typeface="Arial Unicode MS" pitchFamily="34" charset="-128"/>
              </a:rPr>
              <a:t>self  being called by God  </a:t>
            </a:r>
            <a:r>
              <a:rPr lang="en-US" sz="2800" b="1" dirty="0" smtClean="0">
                <a:solidFill>
                  <a:schemeClr val="accent3"/>
                </a:solidFill>
                <a:ea typeface="Arial Unicode MS" pitchFamily="34" charset="-128"/>
                <a:cs typeface="Arial Unicode MS" pitchFamily="34" charset="-128"/>
              </a:rPr>
              <a:t>was becoming clearer</a:t>
            </a:r>
          </a:p>
          <a:p>
            <a:pPr marL="342900" indent="-342900">
              <a:buFont typeface="Arial" pitchFamily="34" charset="0"/>
              <a:buChar char="•"/>
            </a:pPr>
            <a:endParaRPr lang="en-US" dirty="0" smtClean="0">
              <a:solidFill>
                <a:schemeClr val="accent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pPr marL="342900" indent="-342900">
              <a:buNone/>
            </a:pPr>
            <a:endParaRPr lang="en-US" sz="1400" dirty="0" smtClean="0">
              <a:solidFill>
                <a:schemeClr val="accent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pPr marL="342900" indent="-342900">
              <a:buFont typeface="Arial" pitchFamily="34" charset="0"/>
              <a:buChar char="•"/>
            </a:pPr>
            <a:endParaRPr lang="en-US" dirty="0" smtClean="0">
              <a:solidFill>
                <a:schemeClr val="accent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pPr marL="342900" indent="-342900">
              <a:buFont typeface="Arial" pitchFamily="34" charset="0"/>
              <a:buChar char="•"/>
            </a:pPr>
            <a:endParaRPr lang="en-US" b="1" dirty="0" smtClean="0">
              <a:solidFill>
                <a:schemeClr val="accent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pPr marL="342900" indent="-342900">
              <a:buNone/>
            </a:pPr>
            <a:endParaRPr lang="en-US" sz="1400" b="1" dirty="0" smtClean="0">
              <a:solidFill>
                <a:schemeClr val="accent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b="1" dirty="0" smtClean="0">
                <a:solidFill>
                  <a:schemeClr val="accent3"/>
                </a:solidFill>
                <a:ea typeface="Arial Unicode MS" pitchFamily="34" charset="-128"/>
                <a:cs typeface="Arial Unicode MS" pitchFamily="34" charset="-128"/>
              </a:rPr>
              <a:t>Dietrich re Self    c. 1933</a:t>
            </a:r>
            <a:endParaRPr lang="en-US" sz="3600" b="1" dirty="0">
              <a:solidFill>
                <a:schemeClr val="accent3"/>
              </a:solidFill>
              <a:ea typeface="Arial Unicode MS" pitchFamily="34" charset="-128"/>
              <a:cs typeface="Arial Unicode MS" pitchFamily="34" charset="-128"/>
            </a:endParaRPr>
          </a:p>
        </p:txBody>
      </p:sp>
      <p:sp>
        <p:nvSpPr>
          <p:cNvPr id="3" name="Content Placeholder 2"/>
          <p:cNvSpPr>
            <a:spLocks noGrp="1"/>
          </p:cNvSpPr>
          <p:nvPr>
            <p:ph idx="1"/>
          </p:nvPr>
        </p:nvSpPr>
        <p:spPr>
          <a:xfrm>
            <a:off x="533400" y="1371600"/>
            <a:ext cx="8229600" cy="4709160"/>
          </a:xfrm>
        </p:spPr>
        <p:txBody>
          <a:bodyPr>
            <a:normAutofit/>
          </a:bodyPr>
          <a:lstStyle/>
          <a:p>
            <a:pPr marL="0" indent="0">
              <a:buNone/>
            </a:pPr>
            <a:r>
              <a:rPr lang="en-US" b="1" dirty="0" smtClean="0">
                <a:solidFill>
                  <a:schemeClr val="accent3"/>
                </a:solidFill>
                <a:ea typeface="Arial Unicode MS" pitchFamily="34" charset="-128"/>
                <a:cs typeface="Arial Unicode MS" pitchFamily="34" charset="-128"/>
              </a:rPr>
              <a:t>LETTER to Elizabeth </a:t>
            </a:r>
            <a:r>
              <a:rPr lang="en-US" b="1" dirty="0" err="1" smtClean="0">
                <a:solidFill>
                  <a:schemeClr val="accent3"/>
                </a:solidFill>
                <a:ea typeface="Arial Unicode MS" pitchFamily="34" charset="-128"/>
                <a:cs typeface="Arial Unicode MS" pitchFamily="34" charset="-128"/>
              </a:rPr>
              <a:t>Zinn</a:t>
            </a:r>
            <a:r>
              <a:rPr lang="en-US" b="1" dirty="0" smtClean="0">
                <a:solidFill>
                  <a:schemeClr val="accent3"/>
                </a:solidFill>
                <a:ea typeface="Arial Unicode MS" pitchFamily="34" charset="-128"/>
                <a:cs typeface="Arial Unicode MS" pitchFamily="34" charset="-128"/>
              </a:rPr>
              <a:t> describing self … </a:t>
            </a:r>
            <a:r>
              <a:rPr lang="en-US" b="1" dirty="0" smtClean="0">
                <a:solidFill>
                  <a:srgbClr val="0070C0"/>
                </a:solidFill>
                <a:ea typeface="Arial Unicode MS" pitchFamily="34" charset="-128"/>
                <a:cs typeface="Arial Unicode MS" pitchFamily="34" charset="-128"/>
              </a:rPr>
              <a:t>“</a:t>
            </a:r>
          </a:p>
          <a:p>
            <a:pPr marL="0" indent="0">
              <a:buNone/>
            </a:pPr>
            <a:endParaRPr lang="en-US" sz="1400" b="1" dirty="0" smtClean="0">
              <a:solidFill>
                <a:srgbClr val="0070C0"/>
              </a:solidFill>
              <a:ea typeface="Arial Unicode MS" pitchFamily="34" charset="-128"/>
              <a:cs typeface="Arial Unicode MS" pitchFamily="34" charset="-128"/>
            </a:endParaRPr>
          </a:p>
          <a:p>
            <a:pPr marL="342900" indent="-342900">
              <a:buFont typeface="Arial" pitchFamily="34" charset="0"/>
              <a:buChar char="•"/>
            </a:pPr>
            <a:r>
              <a:rPr lang="en-US" sz="2400" b="1" dirty="0" smtClean="0">
                <a:solidFill>
                  <a:srgbClr val="FF0000"/>
                </a:solidFill>
                <a:ea typeface="Arial Unicode MS" pitchFamily="34" charset="-128"/>
                <a:cs typeface="Arial Unicode MS" pitchFamily="34" charset="-128"/>
              </a:rPr>
              <a:t>I plunged into work in a very unchristian way. </a:t>
            </a:r>
            <a:r>
              <a:rPr lang="en-US" sz="2400" b="1" dirty="0" smtClean="0">
                <a:solidFill>
                  <a:srgbClr val="0070C0"/>
                </a:solidFill>
                <a:ea typeface="Arial Unicode MS" pitchFamily="34" charset="-128"/>
                <a:cs typeface="Arial Unicode MS" pitchFamily="34" charset="-128"/>
              </a:rPr>
              <a:t> </a:t>
            </a:r>
            <a:r>
              <a:rPr lang="en-US" sz="2400" b="1" dirty="0" smtClean="0">
                <a:solidFill>
                  <a:schemeClr val="accent3"/>
                </a:solidFill>
                <a:ea typeface="Arial Unicode MS" pitchFamily="34" charset="-128"/>
                <a:cs typeface="Arial Unicode MS" pitchFamily="34" charset="-128"/>
              </a:rPr>
              <a:t>(ambition)</a:t>
            </a:r>
          </a:p>
          <a:p>
            <a:pPr marL="342900" indent="-342900">
              <a:buFont typeface="Arial" pitchFamily="34" charset="0"/>
              <a:buChar char="•"/>
            </a:pPr>
            <a:r>
              <a:rPr lang="en-US" sz="2400" b="1" u="sng" dirty="0" smtClean="0">
                <a:solidFill>
                  <a:srgbClr val="FF0000"/>
                </a:solidFill>
                <a:ea typeface="Arial Unicode MS" pitchFamily="34" charset="-128"/>
                <a:cs typeface="Arial Unicode MS" pitchFamily="34" charset="-128"/>
              </a:rPr>
              <a:t>FOR THE FIRST TIME I DISCOVERED THE BIBLE</a:t>
            </a:r>
            <a:r>
              <a:rPr lang="en-US" sz="2400" b="1" dirty="0" smtClean="0">
                <a:solidFill>
                  <a:srgbClr val="FF0000"/>
                </a:solidFill>
                <a:ea typeface="Arial Unicode MS" pitchFamily="34" charset="-128"/>
                <a:cs typeface="Arial Unicode MS" pitchFamily="34" charset="-128"/>
              </a:rPr>
              <a:t>  </a:t>
            </a:r>
            <a:r>
              <a:rPr lang="en-US" sz="2400" b="1" dirty="0" smtClean="0">
                <a:solidFill>
                  <a:srgbClr val="0070C0"/>
                </a:solidFill>
                <a:ea typeface="Arial Unicode MS" pitchFamily="34" charset="-128"/>
                <a:cs typeface="Arial Unicode MS" pitchFamily="34" charset="-128"/>
              </a:rPr>
              <a:t>… </a:t>
            </a:r>
            <a:r>
              <a:rPr lang="en-US" sz="2400" b="1" dirty="0" smtClean="0">
                <a:solidFill>
                  <a:srgbClr val="FF0000"/>
                </a:solidFill>
                <a:ea typeface="Arial Unicode MS" pitchFamily="34" charset="-128"/>
                <a:cs typeface="Arial Unicode MS" pitchFamily="34" charset="-128"/>
              </a:rPr>
              <a:t>I had often preached.  I had seen a great deal of the Church, and talked and preached about it – BUT I HAD NOT YET BECOME A CHRISTIAN.</a:t>
            </a:r>
            <a:endParaRPr lang="en-US" sz="2400" b="1" dirty="0" smtClean="0">
              <a:solidFill>
                <a:srgbClr val="0070C0"/>
              </a:solidFill>
              <a:ea typeface="Arial Unicode MS" pitchFamily="34" charset="-128"/>
              <a:cs typeface="Arial Unicode MS" pitchFamily="34" charset="-128"/>
            </a:endParaRPr>
          </a:p>
          <a:p>
            <a:pPr marL="342900" indent="-342900">
              <a:buFont typeface="Arial" pitchFamily="34" charset="0"/>
              <a:buChar char="•"/>
            </a:pPr>
            <a:r>
              <a:rPr lang="en-US" sz="2400" b="1" dirty="0" smtClean="0">
                <a:solidFill>
                  <a:srgbClr val="FF0000"/>
                </a:solidFill>
                <a:ea typeface="Arial Unicode MS" pitchFamily="34" charset="-128"/>
                <a:cs typeface="Arial Unicode MS" pitchFamily="34" charset="-128"/>
              </a:rPr>
              <a:t>… I had turned the doctrine of Jesus Christ into something of personal advantage for myself …</a:t>
            </a:r>
          </a:p>
          <a:p>
            <a:pPr marL="342900" indent="-342900">
              <a:buFont typeface="Arial" pitchFamily="34" charset="0"/>
              <a:buChar char="•"/>
            </a:pPr>
            <a:r>
              <a:rPr lang="en-US" sz="2400" b="1" dirty="0" smtClean="0">
                <a:solidFill>
                  <a:srgbClr val="FF0000"/>
                </a:solidFill>
                <a:ea typeface="Arial Unicode MS" pitchFamily="34" charset="-128"/>
                <a:cs typeface="Arial Unicode MS" pitchFamily="34" charset="-128"/>
              </a:rPr>
              <a:t>I pray to God that will never happen again.  Also I HAD NEVER PRAYED, OR PRAYED ONLY VERY LITTLE.”</a:t>
            </a:r>
            <a:endParaRPr lang="en-US" sz="2400" b="1" dirty="0">
              <a:solidFill>
                <a:schemeClr val="accent3"/>
              </a:solidFill>
              <a:ea typeface="Arial Unicode MS" pitchFamily="34" charset="-128"/>
              <a:cs typeface="Arial Unicode MS" pitchFamily="34" charset="-12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b="1" dirty="0" smtClean="0">
                <a:solidFill>
                  <a:srgbClr val="0070C0"/>
                </a:solidFill>
                <a:ea typeface="Arial Unicode MS" pitchFamily="34" charset="-128"/>
                <a:cs typeface="Arial Unicode MS" pitchFamily="34" charset="-128"/>
              </a:rPr>
              <a:t>Dietrich Continues </a:t>
            </a:r>
            <a:r>
              <a:rPr lang="en-US" sz="3600" b="1" i="1" dirty="0" smtClean="0">
                <a:solidFill>
                  <a:srgbClr val="0070C0"/>
                </a:solidFill>
                <a:ea typeface="Arial Unicode MS" pitchFamily="34" charset="-128"/>
                <a:cs typeface="Arial Unicode MS" pitchFamily="34" charset="-128"/>
              </a:rPr>
              <a:t> </a:t>
            </a:r>
            <a:r>
              <a:rPr lang="en-US" sz="3600" b="1" dirty="0" smtClean="0">
                <a:solidFill>
                  <a:srgbClr val="0070C0"/>
                </a:solidFill>
                <a:ea typeface="Arial Unicode MS" pitchFamily="34" charset="-128"/>
                <a:cs typeface="Arial Unicode MS" pitchFamily="34" charset="-128"/>
              </a:rPr>
              <a:t> -  1933</a:t>
            </a:r>
            <a:endParaRPr lang="en-US" sz="3600" b="1" dirty="0">
              <a:solidFill>
                <a:srgbClr val="0070C0"/>
              </a:solidFill>
              <a:ea typeface="Arial Unicode MS" pitchFamily="34" charset="-128"/>
              <a:cs typeface="Arial Unicode MS" pitchFamily="34" charset="-128"/>
            </a:endParaRPr>
          </a:p>
        </p:txBody>
      </p:sp>
      <p:sp>
        <p:nvSpPr>
          <p:cNvPr id="3" name="Content Placeholder 2"/>
          <p:cNvSpPr>
            <a:spLocks noGrp="1"/>
          </p:cNvSpPr>
          <p:nvPr>
            <p:ph idx="1"/>
          </p:nvPr>
        </p:nvSpPr>
        <p:spPr>
          <a:xfrm>
            <a:off x="533400" y="1371600"/>
            <a:ext cx="8229600" cy="4709160"/>
          </a:xfrm>
        </p:spPr>
        <p:txBody>
          <a:bodyPr>
            <a:normAutofit lnSpcReduction="10000"/>
          </a:bodyPr>
          <a:lstStyle/>
          <a:p>
            <a:pPr marL="0" indent="0">
              <a:buNone/>
            </a:pPr>
            <a:r>
              <a:rPr lang="en-US" b="1" dirty="0" smtClean="0">
                <a:solidFill>
                  <a:srgbClr val="FF0000"/>
                </a:solidFill>
                <a:ea typeface="Arial Unicode MS" pitchFamily="34" charset="-128"/>
                <a:cs typeface="Arial Unicode MS" pitchFamily="34" charset="-128"/>
              </a:rPr>
              <a:t>“ ..</a:t>
            </a:r>
            <a:r>
              <a:rPr lang="en-US" sz="2400" b="1" dirty="0" smtClean="0">
                <a:solidFill>
                  <a:srgbClr val="FF0000"/>
                </a:solidFill>
                <a:ea typeface="Arial Unicode MS" pitchFamily="34" charset="-128"/>
                <a:cs typeface="Arial Unicode MS" pitchFamily="34" charset="-128"/>
              </a:rPr>
              <a:t>. For all my loneliness, </a:t>
            </a:r>
            <a:r>
              <a:rPr lang="en-US" sz="2400" b="1" u="sng" dirty="0" smtClean="0">
                <a:solidFill>
                  <a:srgbClr val="FF0000"/>
                </a:solidFill>
                <a:ea typeface="Arial Unicode MS" pitchFamily="34" charset="-128"/>
                <a:cs typeface="Arial Unicode MS" pitchFamily="34" charset="-128"/>
              </a:rPr>
              <a:t>I was quite pleased with myself</a:t>
            </a:r>
            <a:r>
              <a:rPr lang="en-US" sz="2400" b="1" dirty="0" smtClean="0">
                <a:solidFill>
                  <a:srgbClr val="FF0000"/>
                </a:solidFill>
                <a:ea typeface="Arial Unicode MS" pitchFamily="34" charset="-128"/>
                <a:cs typeface="Arial Unicode MS" pitchFamily="34" charset="-128"/>
              </a:rPr>
              <a:t>.  Then the Bible, and in particular the  Sermon on the Mount, </a:t>
            </a:r>
            <a:r>
              <a:rPr lang="en-US" sz="2400" b="1" u="sng" dirty="0" smtClean="0">
                <a:solidFill>
                  <a:srgbClr val="FF0000"/>
                </a:solidFill>
                <a:ea typeface="Arial Unicode MS" pitchFamily="34" charset="-128"/>
                <a:cs typeface="Arial Unicode MS" pitchFamily="34" charset="-128"/>
              </a:rPr>
              <a:t>freed me from that</a:t>
            </a:r>
            <a:r>
              <a:rPr lang="en-US" sz="2400" b="1" dirty="0" smtClean="0">
                <a:solidFill>
                  <a:srgbClr val="FF0000"/>
                </a:solidFill>
                <a:ea typeface="Arial Unicode MS" pitchFamily="34" charset="-128"/>
                <a:cs typeface="Arial Unicode MS" pitchFamily="34" charset="-128"/>
              </a:rPr>
              <a:t>.</a:t>
            </a:r>
          </a:p>
          <a:p>
            <a:pPr marL="342900" indent="-342900">
              <a:buNone/>
            </a:pPr>
            <a:endParaRPr lang="en-US" sz="1400" b="1" dirty="0" smtClean="0">
              <a:solidFill>
                <a:schemeClr val="accent1"/>
              </a:solidFill>
              <a:ea typeface="Arial Unicode MS" pitchFamily="34" charset="-128"/>
              <a:cs typeface="Arial Unicode MS" pitchFamily="34" charset="-128"/>
            </a:endParaRPr>
          </a:p>
          <a:p>
            <a:pPr marL="342900" indent="-342900">
              <a:buFont typeface="Arial" pitchFamily="34" charset="0"/>
              <a:buChar char="•"/>
            </a:pPr>
            <a:r>
              <a:rPr lang="en-US" sz="2400" b="1" dirty="0" smtClean="0">
                <a:solidFill>
                  <a:srgbClr val="FF0000"/>
                </a:solidFill>
                <a:ea typeface="Arial Unicode MS" pitchFamily="34" charset="-128"/>
                <a:cs typeface="Arial Unicode MS" pitchFamily="34" charset="-128"/>
              </a:rPr>
              <a:t>….</a:t>
            </a:r>
            <a:r>
              <a:rPr lang="en-US" sz="2400" b="1" dirty="0" smtClean="0">
                <a:solidFill>
                  <a:srgbClr val="0070C0"/>
                </a:solidFill>
                <a:ea typeface="Arial Unicode MS" pitchFamily="34" charset="-128"/>
                <a:cs typeface="Arial Unicode MS" pitchFamily="34" charset="-128"/>
              </a:rPr>
              <a:t> </a:t>
            </a:r>
            <a:r>
              <a:rPr lang="en-US" sz="2400" b="1" dirty="0" smtClean="0">
                <a:solidFill>
                  <a:srgbClr val="FF0000"/>
                </a:solidFill>
                <a:ea typeface="Arial Unicode MS" pitchFamily="34" charset="-128"/>
                <a:cs typeface="Arial Unicode MS" pitchFamily="34" charset="-128"/>
              </a:rPr>
              <a:t>It became clear to me that the life of a servant of Jesus Christ must belong to the Church, and step by step it became plainer to me </a:t>
            </a:r>
            <a:r>
              <a:rPr lang="en-US" sz="2400" b="1" i="1" u="sng" dirty="0" smtClean="0">
                <a:solidFill>
                  <a:srgbClr val="FF0000"/>
                </a:solidFill>
                <a:ea typeface="Arial Unicode MS" pitchFamily="34" charset="-128"/>
                <a:cs typeface="Arial Unicode MS" pitchFamily="34" charset="-128"/>
              </a:rPr>
              <a:t>how far that must  go</a:t>
            </a:r>
            <a:r>
              <a:rPr lang="en-US" sz="2400" b="1" dirty="0" smtClean="0">
                <a:solidFill>
                  <a:srgbClr val="FF0000"/>
                </a:solidFill>
                <a:ea typeface="Arial Unicode MS" pitchFamily="34" charset="-128"/>
                <a:cs typeface="Arial Unicode MS" pitchFamily="34" charset="-128"/>
              </a:rPr>
              <a:t>.</a:t>
            </a:r>
          </a:p>
          <a:p>
            <a:pPr marL="0" indent="0">
              <a:buNone/>
            </a:pPr>
            <a:endParaRPr lang="en-US" sz="1400" b="1" dirty="0" smtClean="0">
              <a:solidFill>
                <a:schemeClr val="accent1"/>
              </a:solidFill>
              <a:ea typeface="Arial Unicode MS" pitchFamily="34" charset="-128"/>
              <a:cs typeface="Arial Unicode MS" pitchFamily="34" charset="-128"/>
            </a:endParaRPr>
          </a:p>
          <a:p>
            <a:pPr marL="342900" indent="-342900">
              <a:buFont typeface="Arial" pitchFamily="34" charset="0"/>
              <a:buChar char="•"/>
            </a:pPr>
            <a:r>
              <a:rPr lang="en-US" sz="2400" b="1" dirty="0" smtClean="0">
                <a:solidFill>
                  <a:srgbClr val="FF0000"/>
                </a:solidFill>
                <a:ea typeface="Arial Unicode MS" pitchFamily="34" charset="-128"/>
                <a:cs typeface="Arial Unicode MS" pitchFamily="34" charset="-128"/>
              </a:rPr>
              <a:t>… Then came the crisis of 1933. … This strengthened me in it.  Also I now found others who shared that aim with me.  The revival of the Church and of the ministry became my supreme concern </a:t>
            </a:r>
            <a:r>
              <a:rPr lang="en-US" sz="2400" b="1" dirty="0" smtClean="0">
                <a:solidFill>
                  <a:srgbClr val="0070C0"/>
                </a:solidFill>
                <a:ea typeface="Arial Unicode MS" pitchFamily="34" charset="-128"/>
                <a:cs typeface="Arial Unicode MS" pitchFamily="34" charset="-128"/>
              </a:rPr>
              <a:t>…</a:t>
            </a:r>
          </a:p>
          <a:p>
            <a:pPr marL="342900" indent="-342900" algn="r">
              <a:buNone/>
            </a:pPr>
            <a:r>
              <a:rPr lang="en-US" sz="2400" b="1" i="1" dirty="0" smtClean="0">
                <a:solidFill>
                  <a:schemeClr val="accent3"/>
                </a:solidFill>
                <a:ea typeface="Arial Unicode MS" pitchFamily="34" charset="-128"/>
                <a:cs typeface="Arial Unicode MS" pitchFamily="34" charset="-128"/>
              </a:rPr>
              <a:t>continued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b="1" dirty="0" smtClean="0">
                <a:solidFill>
                  <a:schemeClr val="accent3"/>
                </a:solidFill>
                <a:ea typeface="Arial Unicode MS" pitchFamily="34" charset="-128"/>
                <a:cs typeface="Arial Unicode MS" pitchFamily="34" charset="-128"/>
              </a:rPr>
              <a:t>Dietrich Continues re Self  - 1933</a:t>
            </a:r>
            <a:endParaRPr lang="en-US" sz="3600" b="1" dirty="0">
              <a:solidFill>
                <a:schemeClr val="accent3"/>
              </a:solidFill>
              <a:ea typeface="Arial Unicode MS" pitchFamily="34" charset="-128"/>
              <a:cs typeface="Arial Unicode MS" pitchFamily="34" charset="-128"/>
            </a:endParaRPr>
          </a:p>
        </p:txBody>
      </p:sp>
      <p:sp>
        <p:nvSpPr>
          <p:cNvPr id="3" name="Content Placeholder 2"/>
          <p:cNvSpPr>
            <a:spLocks noGrp="1"/>
          </p:cNvSpPr>
          <p:nvPr>
            <p:ph idx="1"/>
          </p:nvPr>
        </p:nvSpPr>
        <p:spPr>
          <a:xfrm>
            <a:off x="533400" y="1371600"/>
            <a:ext cx="8229600" cy="4709160"/>
          </a:xfrm>
        </p:spPr>
        <p:txBody>
          <a:bodyPr/>
          <a:lstStyle/>
          <a:p>
            <a:pPr marL="0" indent="0">
              <a:buNone/>
            </a:pPr>
            <a:r>
              <a:rPr lang="en-US" b="1" dirty="0" smtClean="0">
                <a:solidFill>
                  <a:srgbClr val="FF000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r>
              <a:rPr lang="en-US" sz="2800" b="1" dirty="0" smtClean="0">
                <a:solidFill>
                  <a:srgbClr val="FF0000"/>
                </a:solidFill>
                <a:ea typeface="Arial Unicode MS" pitchFamily="34" charset="-128"/>
                <a:cs typeface="Arial Unicode MS" pitchFamily="34" charset="-128"/>
              </a:rPr>
              <a:t>...  My </a:t>
            </a:r>
            <a:r>
              <a:rPr lang="en-US" sz="2800" b="1" i="1" dirty="0" smtClean="0">
                <a:solidFill>
                  <a:srgbClr val="FF0000"/>
                </a:solidFill>
                <a:ea typeface="Arial Unicode MS" pitchFamily="34" charset="-128"/>
                <a:cs typeface="Arial Unicode MS" pitchFamily="34" charset="-128"/>
              </a:rPr>
              <a:t>calling  </a:t>
            </a:r>
            <a:r>
              <a:rPr lang="en-US" sz="2800" b="1" dirty="0" smtClean="0">
                <a:solidFill>
                  <a:srgbClr val="FF0000"/>
                </a:solidFill>
                <a:ea typeface="Arial Unicode MS" pitchFamily="34" charset="-128"/>
                <a:cs typeface="Arial Unicode MS" pitchFamily="34" charset="-128"/>
              </a:rPr>
              <a:t>is quite clear to me.  What God will make of it I do not know … I must follow the path.  Perhaps it will not be such a long one  (Phil 1:23).  But it is a fine thing to have realized my calling … I believe its nobility will become plain to us only in coming times and events.  If only we can hold out. “</a:t>
            </a:r>
          </a:p>
          <a:p>
            <a:pPr marL="0" indent="0">
              <a:buNone/>
            </a:pPr>
            <a:endParaRPr lang="en-US" sz="2400" b="1" i="1" dirty="0" smtClean="0">
              <a:solidFill>
                <a:schemeClr val="accent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pPr marL="342900" indent="-342900">
              <a:buFont typeface="Arial" pitchFamily="34" charset="0"/>
              <a:buChar char="•"/>
            </a:pPr>
            <a:r>
              <a:rPr lang="en-US" sz="2400" b="1" dirty="0" smtClean="0">
                <a:solidFill>
                  <a:schemeClr val="accent3"/>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Dietrich became a regular churchgoer for the first time in his life and  took communion as often as possible.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b="1" i="1" dirty="0" smtClean="0">
                <a:solidFill>
                  <a:schemeClr val="accent3"/>
                </a:solidFill>
                <a:ea typeface="Arial Unicode MS" pitchFamily="34" charset="-128"/>
                <a:cs typeface="Arial Unicode MS" pitchFamily="34" charset="-128"/>
              </a:rPr>
              <a:t>Dietrich’s Guidance</a:t>
            </a:r>
            <a:endParaRPr lang="en-US" sz="3600" b="1" i="1" dirty="0">
              <a:solidFill>
                <a:schemeClr val="accent3"/>
              </a:solidFill>
              <a:ea typeface="Arial Unicode MS" pitchFamily="34" charset="-128"/>
              <a:cs typeface="Arial Unicode MS" pitchFamily="34" charset="-128"/>
            </a:endParaRPr>
          </a:p>
        </p:txBody>
      </p:sp>
      <p:sp>
        <p:nvSpPr>
          <p:cNvPr id="3" name="Content Placeholder 2"/>
          <p:cNvSpPr>
            <a:spLocks noGrp="1"/>
          </p:cNvSpPr>
          <p:nvPr>
            <p:ph idx="1"/>
          </p:nvPr>
        </p:nvSpPr>
        <p:spPr>
          <a:xfrm>
            <a:off x="533400" y="1600200"/>
            <a:ext cx="8229600" cy="4709160"/>
          </a:xfrm>
        </p:spPr>
        <p:txBody>
          <a:bodyPr>
            <a:normAutofit lnSpcReduction="10000"/>
          </a:bodyPr>
          <a:lstStyle/>
          <a:p>
            <a:pPr marL="342900" indent="-342900">
              <a:buFont typeface="Arial" pitchFamily="34" charset="0"/>
              <a:buChar char="•"/>
            </a:pPr>
            <a:r>
              <a:rPr lang="en-US" sz="2800" b="1" dirty="0" smtClean="0">
                <a:solidFill>
                  <a:srgbClr val="FF0000"/>
                </a:solidFill>
                <a:ea typeface="Arial Unicode MS" pitchFamily="34" charset="-128"/>
                <a:cs typeface="Arial Unicode MS" pitchFamily="34" charset="-128"/>
              </a:rPr>
              <a:t>“ … when you read the Bible, you must think that </a:t>
            </a:r>
            <a:r>
              <a:rPr lang="en-US" sz="2800" b="1" i="1" dirty="0" smtClean="0">
                <a:solidFill>
                  <a:srgbClr val="FF0000"/>
                </a:solidFill>
                <a:ea typeface="Arial Unicode MS" pitchFamily="34" charset="-128"/>
                <a:cs typeface="Arial Unicode MS" pitchFamily="34" charset="-128"/>
              </a:rPr>
              <a:t>here and now  </a:t>
            </a:r>
            <a:r>
              <a:rPr lang="en-US" sz="2800" b="1" dirty="0" smtClean="0">
                <a:solidFill>
                  <a:srgbClr val="FF0000"/>
                </a:solidFill>
                <a:ea typeface="Arial Unicode MS" pitchFamily="34" charset="-128"/>
                <a:cs typeface="Arial Unicode MS" pitchFamily="34" charset="-128"/>
              </a:rPr>
              <a:t>God is speaking with me.”</a:t>
            </a:r>
          </a:p>
          <a:p>
            <a:pPr marL="342900" indent="-342900">
              <a:buNone/>
            </a:pPr>
            <a:endParaRPr lang="en-US" sz="1400" b="1" dirty="0" smtClean="0">
              <a:solidFill>
                <a:srgbClr val="0070C0"/>
              </a:solidFill>
              <a:ea typeface="Arial Unicode MS" pitchFamily="34" charset="-128"/>
              <a:cs typeface="Arial Unicode MS" pitchFamily="34" charset="-128"/>
            </a:endParaRPr>
          </a:p>
          <a:p>
            <a:pPr marL="342900" indent="-342900">
              <a:buNone/>
            </a:pPr>
            <a:endParaRPr lang="en-US" sz="1400" b="1" dirty="0" smtClean="0">
              <a:solidFill>
                <a:srgbClr val="0070C0"/>
              </a:solidFill>
              <a:ea typeface="Arial Unicode MS" pitchFamily="34" charset="-128"/>
              <a:cs typeface="Arial Unicode MS" pitchFamily="34" charset="-128"/>
            </a:endParaRPr>
          </a:p>
          <a:p>
            <a:r>
              <a:rPr lang="en-US" sz="2800" b="1" dirty="0" smtClean="0">
                <a:solidFill>
                  <a:srgbClr val="FF0000"/>
                </a:solidFill>
                <a:ea typeface="Arial Unicode MS" pitchFamily="34" charset="-128"/>
                <a:cs typeface="Arial Unicode MS" pitchFamily="34" charset="-128"/>
              </a:rPr>
              <a:t>“I believe that the Bible alone is the answer to all our questions, and that we need only to ask repeatedly and a little humbly, in order to receive this answer.   One must be prepared really to enquire of it.  Only thus will it reveal itself.”</a:t>
            </a:r>
          </a:p>
          <a:p>
            <a:pPr>
              <a:buNone/>
            </a:pPr>
            <a:endParaRPr lang="en-US" sz="1400" b="1" dirty="0" smtClean="0">
              <a:solidFill>
                <a:srgbClr val="FF0000"/>
              </a:solidFill>
              <a:ea typeface="Arial Unicode MS" pitchFamily="34" charset="-128"/>
              <a:cs typeface="Arial Unicode MS" pitchFamily="34" charset="-128"/>
            </a:endParaRPr>
          </a:p>
          <a:p>
            <a:endParaRPr lang="en-US" sz="2800" b="1" dirty="0" smtClean="0">
              <a:solidFill>
                <a:srgbClr val="FF0000"/>
              </a:solidFill>
              <a:ea typeface="Arial Unicode MS" pitchFamily="34" charset="-128"/>
              <a:cs typeface="Arial Unicode MS" pitchFamily="34" charset="-128"/>
            </a:endParaRPr>
          </a:p>
          <a:p>
            <a:pPr marL="342900" indent="-342900">
              <a:buFont typeface="Arial" pitchFamily="34" charset="0"/>
              <a:buChar char="•"/>
            </a:pPr>
            <a:endParaRPr lang="en-US" sz="1400" b="1" dirty="0" smtClean="0">
              <a:solidFill>
                <a:srgbClr val="0070C0"/>
              </a:solidFill>
              <a:ea typeface="Arial Unicode MS" pitchFamily="34" charset="-128"/>
              <a:cs typeface="Arial Unicode MS" pitchFamily="34" charset="-128"/>
            </a:endParaRPr>
          </a:p>
        </p:txBody>
      </p:sp>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600" b="1" i="1" dirty="0" smtClean="0">
                <a:solidFill>
                  <a:schemeClr val="accent3"/>
                </a:solidFill>
                <a:ea typeface="Arial Unicode MS" pitchFamily="34" charset="-128"/>
                <a:cs typeface="Arial Unicode MS" pitchFamily="34" charset="-128"/>
              </a:rPr>
              <a:t>German </a:t>
            </a:r>
            <a:r>
              <a:rPr lang="en-US" sz="3600" b="1" dirty="0" smtClean="0">
                <a:solidFill>
                  <a:schemeClr val="accent3"/>
                </a:solidFill>
                <a:ea typeface="Arial Unicode MS" pitchFamily="34" charset="-128"/>
                <a:cs typeface="Arial Unicode MS" pitchFamily="34" charset="-128"/>
              </a:rPr>
              <a:t> </a:t>
            </a:r>
            <a:r>
              <a:rPr lang="en-US" sz="3600" b="1" dirty="0" smtClean="0">
                <a:solidFill>
                  <a:schemeClr val="accent3"/>
                </a:solidFill>
                <a:ea typeface="Arial Unicode MS" pitchFamily="34" charset="-128"/>
                <a:cs typeface="Arial Unicode MS" pitchFamily="34" charset="-128"/>
              </a:rPr>
              <a:t>Christianity’s  </a:t>
            </a:r>
            <a:r>
              <a:rPr lang="en-US" sz="3600" b="1" i="1" dirty="0" smtClean="0">
                <a:solidFill>
                  <a:schemeClr val="accent3"/>
                </a:solidFill>
                <a:ea typeface="Arial Unicode MS" pitchFamily="34" charset="-128"/>
                <a:cs typeface="Arial Unicode MS" pitchFamily="34" charset="-128"/>
              </a:rPr>
              <a:t>Change</a:t>
            </a:r>
            <a:endParaRPr lang="en-US" sz="3600" b="1" dirty="0">
              <a:solidFill>
                <a:schemeClr val="accent3"/>
              </a:solidFill>
              <a:ea typeface="Arial Unicode MS" pitchFamily="34" charset="-128"/>
              <a:cs typeface="Arial Unicode MS" pitchFamily="34" charset="-128"/>
            </a:endParaRPr>
          </a:p>
        </p:txBody>
      </p:sp>
      <p:sp>
        <p:nvSpPr>
          <p:cNvPr id="3" name="Content Placeholder 2"/>
          <p:cNvSpPr>
            <a:spLocks noGrp="1"/>
          </p:cNvSpPr>
          <p:nvPr>
            <p:ph idx="1"/>
          </p:nvPr>
        </p:nvSpPr>
        <p:spPr/>
        <p:txBody>
          <a:bodyPr/>
          <a:lstStyle/>
          <a:p>
            <a:r>
              <a:rPr lang="en-US" sz="2400" b="1" dirty="0" smtClean="0">
                <a:solidFill>
                  <a:schemeClr val="accent3"/>
                </a:solidFill>
                <a:ea typeface="Arial Unicode MS" pitchFamily="34" charset="-128"/>
                <a:cs typeface="Arial Unicode MS" pitchFamily="34" charset="-128"/>
              </a:rPr>
              <a:t>Hitler’s  </a:t>
            </a:r>
            <a:r>
              <a:rPr lang="en-US" sz="2400" b="1" i="1" dirty="0" smtClean="0">
                <a:solidFill>
                  <a:schemeClr val="accent1"/>
                </a:solidFill>
                <a:ea typeface="Arial Unicode MS" pitchFamily="34" charset="-128"/>
                <a:cs typeface="Arial Unicode MS" pitchFamily="34" charset="-128"/>
              </a:rPr>
              <a:t>Deutsche </a:t>
            </a:r>
            <a:r>
              <a:rPr lang="en-US" sz="2400" b="1" i="1" dirty="0">
                <a:solidFill>
                  <a:schemeClr val="accent1"/>
                </a:solidFill>
                <a:ea typeface="Arial Unicode MS" pitchFamily="34" charset="-128"/>
                <a:cs typeface="Arial Unicode MS" pitchFamily="34" charset="-128"/>
              </a:rPr>
              <a:t>Christen</a:t>
            </a:r>
            <a:r>
              <a:rPr lang="en-US" sz="2400" b="1" dirty="0" smtClean="0">
                <a:solidFill>
                  <a:srgbClr val="0070C0"/>
                </a:solidFill>
                <a:ea typeface="Arial Unicode MS" pitchFamily="34" charset="-128"/>
                <a:cs typeface="Arial Unicode MS" pitchFamily="34" charset="-128"/>
              </a:rPr>
              <a:t>   </a:t>
            </a:r>
            <a:r>
              <a:rPr lang="en-US" sz="2400" b="1" u="sng" dirty="0" smtClean="0">
                <a:solidFill>
                  <a:schemeClr val="accent3"/>
                </a:solidFill>
                <a:ea typeface="Arial Unicode MS" pitchFamily="34" charset="-128"/>
                <a:cs typeface="Arial Unicode MS" pitchFamily="34" charset="-128"/>
              </a:rPr>
              <a:t>practiced</a:t>
            </a:r>
            <a:r>
              <a:rPr lang="en-US" sz="2400" b="1" dirty="0" smtClean="0">
                <a:solidFill>
                  <a:schemeClr val="accent3"/>
                </a:solidFill>
                <a:ea typeface="Arial Unicode MS" pitchFamily="34" charset="-128"/>
                <a:cs typeface="Arial Unicode MS" pitchFamily="34" charset="-128"/>
              </a:rPr>
              <a:t>  </a:t>
            </a:r>
            <a:r>
              <a:rPr lang="en-US" sz="2400" b="1" i="1" dirty="0" smtClean="0">
                <a:solidFill>
                  <a:schemeClr val="accent3"/>
                </a:solidFill>
                <a:ea typeface="Arial Unicode MS" pitchFamily="34" charset="-128"/>
                <a:cs typeface="Arial Unicode MS" pitchFamily="34" charset="-128"/>
              </a:rPr>
              <a:t>positive Christianity  </a:t>
            </a:r>
            <a:r>
              <a:rPr lang="en-US" sz="2400" b="1" dirty="0" smtClean="0">
                <a:solidFill>
                  <a:schemeClr val="accent3"/>
                </a:solidFill>
                <a:ea typeface="Arial Unicode MS" pitchFamily="34" charset="-128"/>
                <a:cs typeface="Arial Unicode MS" pitchFamily="34" charset="-128"/>
              </a:rPr>
              <a:t>(</a:t>
            </a:r>
            <a:r>
              <a:rPr lang="en-US" sz="2400" b="1" i="1" dirty="0" smtClean="0">
                <a:solidFill>
                  <a:schemeClr val="accent3"/>
                </a:solidFill>
                <a:ea typeface="Arial Unicode MS" pitchFamily="34" charset="-128"/>
                <a:cs typeface="Arial Unicode MS" pitchFamily="34" charset="-128"/>
              </a:rPr>
              <a:t>i.e.  </a:t>
            </a:r>
            <a:r>
              <a:rPr lang="en-US" sz="2400" b="1" dirty="0" smtClean="0">
                <a:solidFill>
                  <a:schemeClr val="accent3"/>
                </a:solidFill>
                <a:ea typeface="Arial Unicode MS" pitchFamily="34" charset="-128"/>
                <a:cs typeface="Arial Unicode MS" pitchFamily="34" charset="-128"/>
              </a:rPr>
              <a:t>defeat godless &amp; degenerate forces of Bolshevism) &amp; </a:t>
            </a:r>
            <a:r>
              <a:rPr lang="en-US" sz="2400" b="1" u="sng" dirty="0" smtClean="0">
                <a:solidFill>
                  <a:schemeClr val="accent3"/>
                </a:solidFill>
                <a:ea typeface="Arial Unicode MS" pitchFamily="34" charset="-128"/>
                <a:cs typeface="Arial Unicode MS" pitchFamily="34" charset="-128"/>
              </a:rPr>
              <a:t>opposed</a:t>
            </a:r>
            <a:r>
              <a:rPr lang="en-US" sz="2400" b="1" dirty="0" smtClean="0">
                <a:solidFill>
                  <a:schemeClr val="accent3"/>
                </a:solidFill>
                <a:ea typeface="Arial Unicode MS" pitchFamily="34" charset="-128"/>
                <a:cs typeface="Arial Unicode MS" pitchFamily="34" charset="-128"/>
              </a:rPr>
              <a:t> </a:t>
            </a:r>
            <a:r>
              <a:rPr lang="en-US" sz="2400" b="1" i="1" dirty="0" smtClean="0">
                <a:solidFill>
                  <a:schemeClr val="accent3"/>
                </a:solidFill>
                <a:ea typeface="Arial Unicode MS" pitchFamily="34" charset="-128"/>
                <a:cs typeface="Arial Unicode MS" pitchFamily="34" charset="-128"/>
              </a:rPr>
              <a:t>all </a:t>
            </a:r>
            <a:r>
              <a:rPr lang="en-US" sz="2400" b="1" dirty="0" smtClean="0">
                <a:solidFill>
                  <a:schemeClr val="accent3"/>
                </a:solidFill>
                <a:ea typeface="Arial Unicode MS" pitchFamily="34" charset="-128"/>
                <a:cs typeface="Arial Unicode MS" pitchFamily="34" charset="-128"/>
              </a:rPr>
              <a:t>who didn’t agree w/them.</a:t>
            </a:r>
            <a:r>
              <a:rPr lang="en-US" sz="2400" b="1" i="1" dirty="0" smtClean="0">
                <a:solidFill>
                  <a:schemeClr val="accent3"/>
                </a:solidFill>
                <a:ea typeface="Arial Unicode MS" pitchFamily="34" charset="-128"/>
                <a:cs typeface="Arial Unicode MS" pitchFamily="34" charset="-128"/>
              </a:rPr>
              <a:t>   </a:t>
            </a:r>
          </a:p>
          <a:p>
            <a:pPr marL="342900" indent="-342900">
              <a:buNone/>
              <a:tabLst>
                <a:tab pos="457200" algn="l"/>
              </a:tabLst>
            </a:pPr>
            <a:endParaRPr lang="en-US" sz="1400" b="1" dirty="0" smtClean="0">
              <a:solidFill>
                <a:schemeClr val="accent3"/>
              </a:solidFill>
              <a:ea typeface="Arial Unicode MS" pitchFamily="34" charset="-128"/>
              <a:cs typeface="Arial Unicode MS" pitchFamily="34" charset="-128"/>
            </a:endParaRPr>
          </a:p>
          <a:p>
            <a:pPr marL="342900" indent="-342900">
              <a:buFont typeface="Arial" pitchFamily="34" charset="0"/>
              <a:buChar char="•"/>
            </a:pPr>
            <a:r>
              <a:rPr lang="en-US" sz="2400" b="1" dirty="0" smtClean="0">
                <a:solidFill>
                  <a:schemeClr val="accent3"/>
                </a:solidFill>
                <a:ea typeface="Arial Unicode MS" pitchFamily="34" charset="-128"/>
                <a:cs typeface="Arial Unicode MS" pitchFamily="34" charset="-128"/>
              </a:rPr>
              <a:t>The </a:t>
            </a:r>
            <a:r>
              <a:rPr lang="en-US" sz="2400" b="1" i="1" dirty="0" smtClean="0">
                <a:solidFill>
                  <a:schemeClr val="accent1"/>
                </a:solidFill>
                <a:ea typeface="Arial Unicode MS" pitchFamily="34" charset="-128"/>
                <a:cs typeface="Arial Unicode MS" pitchFamily="34" charset="-128"/>
              </a:rPr>
              <a:t>Aryan Paragraph</a:t>
            </a:r>
            <a:r>
              <a:rPr lang="en-US" sz="2400" b="1" dirty="0" smtClean="0">
                <a:solidFill>
                  <a:schemeClr val="accent1"/>
                </a:solidFill>
                <a:ea typeface="Arial Unicode MS" pitchFamily="34" charset="-128"/>
                <a:cs typeface="Arial Unicode MS" pitchFamily="34" charset="-128"/>
              </a:rPr>
              <a:t> </a:t>
            </a:r>
            <a:r>
              <a:rPr lang="en-US" sz="2400" b="1" dirty="0" smtClean="0">
                <a:solidFill>
                  <a:srgbClr val="0070C0"/>
                </a:solidFill>
                <a:ea typeface="Arial Unicode MS" pitchFamily="34" charset="-128"/>
                <a:cs typeface="Arial Unicode MS" pitchFamily="34" charset="-128"/>
              </a:rPr>
              <a:t> </a:t>
            </a:r>
            <a:r>
              <a:rPr lang="en-US" sz="2400" b="1" dirty="0" smtClean="0">
                <a:solidFill>
                  <a:schemeClr val="accent3"/>
                </a:solidFill>
                <a:ea typeface="Arial Unicode MS" pitchFamily="34" charset="-128"/>
                <a:cs typeface="Arial Unicode MS" pitchFamily="34" charset="-128"/>
              </a:rPr>
              <a:t>said employees must be of Aryan stock.   Jewish descent  </a:t>
            </a:r>
            <a:r>
              <a:rPr lang="en-US" sz="2400" b="1" dirty="0" smtClean="0">
                <a:solidFill>
                  <a:srgbClr val="FF0000"/>
                </a:solidFill>
                <a:ea typeface="Arial Unicode MS" pitchFamily="34" charset="-128"/>
                <a:cs typeface="Arial Unicode MS" pitchFamily="34" charset="-128"/>
              </a:rPr>
              <a:t>= </a:t>
            </a:r>
            <a:r>
              <a:rPr lang="en-US" sz="2400" b="1" dirty="0" smtClean="0">
                <a:solidFill>
                  <a:schemeClr val="accent3"/>
                </a:solidFill>
                <a:ea typeface="Arial Unicode MS" pitchFamily="34" charset="-128"/>
                <a:cs typeface="Arial Unicode MS" pitchFamily="34" charset="-128"/>
              </a:rPr>
              <a:t> job &amp; status loss.   </a:t>
            </a:r>
          </a:p>
          <a:p>
            <a:pPr marL="342900" indent="-342900">
              <a:buNone/>
              <a:tabLst>
                <a:tab pos="457200" algn="l"/>
              </a:tabLst>
            </a:pPr>
            <a:endParaRPr lang="en-US" sz="1400" b="1" dirty="0" smtClean="0">
              <a:solidFill>
                <a:schemeClr val="accent3"/>
              </a:solidFill>
              <a:ea typeface="Arial Unicode MS" pitchFamily="34" charset="-128"/>
              <a:cs typeface="Arial Unicode MS" pitchFamily="34" charset="-128"/>
            </a:endParaRPr>
          </a:p>
          <a:p>
            <a:pPr marL="584200" lvl="1" indent="-228600">
              <a:buNone/>
            </a:pPr>
            <a:r>
              <a:rPr lang="en-US" b="1" dirty="0" smtClean="0">
                <a:solidFill>
                  <a:schemeClr val="accent3"/>
                </a:solidFill>
                <a:ea typeface="Arial Unicode MS" pitchFamily="34" charset="-128"/>
                <a:cs typeface="Arial Unicode MS" pitchFamily="34" charset="-128"/>
              </a:rPr>
              <a:t>- all pastors w/Jewish blood would be </a:t>
            </a:r>
            <a:r>
              <a:rPr lang="en-US" b="1" u="sng" dirty="0" smtClean="0">
                <a:solidFill>
                  <a:schemeClr val="accent3"/>
                </a:solidFill>
                <a:ea typeface="Arial Unicode MS" pitchFamily="34" charset="-128"/>
                <a:cs typeface="Arial Unicode MS" pitchFamily="34" charset="-128"/>
              </a:rPr>
              <a:t>excluded from ministry</a:t>
            </a:r>
            <a:r>
              <a:rPr lang="en-US" b="1" dirty="0" smtClean="0">
                <a:solidFill>
                  <a:schemeClr val="accent3"/>
                </a:solidFill>
                <a:ea typeface="Arial Unicode MS" pitchFamily="34" charset="-128"/>
                <a:cs typeface="Arial Unicode MS" pitchFamily="34" charset="-128"/>
              </a:rPr>
              <a:t>.</a:t>
            </a:r>
            <a:endParaRPr lang="en-US" b="1" dirty="0">
              <a:solidFill>
                <a:schemeClr val="accent3"/>
              </a:solidFill>
              <a:ea typeface="Arial Unicode MS" pitchFamily="34" charset="-128"/>
              <a:cs typeface="Arial Unicode MS"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b="1" dirty="0" smtClean="0">
                <a:solidFill>
                  <a:schemeClr val="accent3"/>
                </a:solidFill>
                <a:ea typeface="Arial Unicode MS" pitchFamily="34" charset="-128"/>
                <a:cs typeface="Arial Unicode MS" pitchFamily="34" charset="-128"/>
              </a:rPr>
              <a:t>Dietrich’s  </a:t>
            </a:r>
            <a:r>
              <a:rPr lang="en-US" sz="3600" b="1" i="1" dirty="0" smtClean="0">
                <a:solidFill>
                  <a:schemeClr val="accent3"/>
                </a:solidFill>
                <a:ea typeface="Arial Unicode MS" pitchFamily="34" charset="-128"/>
                <a:cs typeface="Arial Unicode MS" pitchFamily="34" charset="-128"/>
              </a:rPr>
              <a:t>PEACE SPEECH</a:t>
            </a:r>
            <a:endParaRPr lang="en-US" sz="3600" b="1" i="1" dirty="0">
              <a:solidFill>
                <a:schemeClr val="accent3"/>
              </a:solidFill>
              <a:ea typeface="Arial Unicode MS" pitchFamily="34" charset="-128"/>
              <a:cs typeface="Arial Unicode MS" pitchFamily="34" charset="-128"/>
            </a:endParaRPr>
          </a:p>
        </p:txBody>
      </p:sp>
      <p:sp>
        <p:nvSpPr>
          <p:cNvPr id="3" name="Content Placeholder 2"/>
          <p:cNvSpPr>
            <a:spLocks noGrp="1"/>
          </p:cNvSpPr>
          <p:nvPr>
            <p:ph idx="1"/>
          </p:nvPr>
        </p:nvSpPr>
        <p:spPr>
          <a:xfrm>
            <a:off x="457200" y="1219200"/>
            <a:ext cx="8229600" cy="5090160"/>
          </a:xfrm>
        </p:spPr>
        <p:txBody>
          <a:bodyPr>
            <a:normAutofit/>
          </a:bodyPr>
          <a:lstStyle/>
          <a:p>
            <a:pPr marL="0" indent="0">
              <a:buNone/>
            </a:pPr>
            <a:r>
              <a:rPr lang="en-US" b="1" dirty="0" smtClean="0">
                <a:solidFill>
                  <a:schemeClr val="accent3"/>
                </a:solidFill>
                <a:ea typeface="Arial Unicode MS" pitchFamily="34" charset="-128"/>
                <a:cs typeface="Arial Unicode MS" pitchFamily="34" charset="-128"/>
              </a:rPr>
              <a:t>Given at the closing of the ecumenical conference on 8/28/34 at </a:t>
            </a:r>
            <a:r>
              <a:rPr lang="en-US" b="1" dirty="0" err="1" smtClean="0">
                <a:solidFill>
                  <a:schemeClr val="accent3"/>
                </a:solidFill>
                <a:ea typeface="Arial Unicode MS" pitchFamily="34" charset="-128"/>
                <a:cs typeface="Arial Unicode MS" pitchFamily="34" charset="-128"/>
              </a:rPr>
              <a:t>Fano</a:t>
            </a:r>
            <a:r>
              <a:rPr lang="en-US" b="1" dirty="0" smtClean="0">
                <a:solidFill>
                  <a:schemeClr val="accent3"/>
                </a:solidFill>
                <a:ea typeface="Arial Unicode MS" pitchFamily="34" charset="-128"/>
                <a:cs typeface="Arial Unicode MS" pitchFamily="34" charset="-128"/>
              </a:rPr>
              <a:t>, </a:t>
            </a:r>
            <a:r>
              <a:rPr lang="en-US" b="1" dirty="0" smtClean="0">
                <a:solidFill>
                  <a:schemeClr val="accent3"/>
                </a:solidFill>
                <a:ea typeface="Arial Unicode MS" pitchFamily="34" charset="-128"/>
                <a:cs typeface="Arial Unicode MS" pitchFamily="34" charset="-128"/>
              </a:rPr>
              <a:t>Denmark.  He said:</a:t>
            </a:r>
            <a:endParaRPr lang="en-US" b="1" dirty="0" smtClean="0">
              <a:solidFill>
                <a:schemeClr val="accent3"/>
              </a:solidFill>
              <a:ea typeface="Arial Unicode MS" pitchFamily="34" charset="-128"/>
              <a:cs typeface="Arial Unicode MS" pitchFamily="34" charset="-128"/>
            </a:endParaRPr>
          </a:p>
          <a:p>
            <a:pPr marL="0" indent="0">
              <a:buNone/>
            </a:pPr>
            <a:endParaRPr lang="en-US" sz="1400" b="1" dirty="0" smtClean="0">
              <a:solidFill>
                <a:srgbClr val="0070C0"/>
              </a:solidFill>
              <a:ea typeface="Arial Unicode MS" pitchFamily="34" charset="-128"/>
              <a:cs typeface="Arial Unicode MS" pitchFamily="34" charset="-128"/>
            </a:endParaRPr>
          </a:p>
          <a:p>
            <a:pPr marL="0" indent="0">
              <a:buNone/>
            </a:pPr>
            <a:r>
              <a:rPr lang="en-US" b="1" dirty="0" smtClean="0">
                <a:solidFill>
                  <a:srgbClr val="FF0000"/>
                </a:solidFill>
                <a:ea typeface="Arial Unicode MS" pitchFamily="34" charset="-128"/>
                <a:cs typeface="Arial Unicode MS" pitchFamily="34" charset="-128"/>
              </a:rPr>
              <a:t>“ …  Peace means giving oneself completely to God’s commandment, wanting no security, but in faith and obedience laying the destiny of the nations in the hand of Almighty God, not trying to direct it for selfish purposes.  Battles are won, not with weapons, but with God.  They are won when the way leads to the cross</a:t>
            </a:r>
            <a:r>
              <a:rPr lang="en-US" b="1" dirty="0" smtClean="0">
                <a:solidFill>
                  <a:srgbClr val="FF0000"/>
                </a:solidFill>
                <a:latin typeface="Arial Unicode MS" pitchFamily="34" charset="-128"/>
                <a:ea typeface="Arial Unicode MS" pitchFamily="34" charset="-128"/>
                <a:cs typeface="Arial Unicode MS" pitchFamily="34" charset="-128"/>
              </a:rPr>
              <a:t>.”</a:t>
            </a:r>
          </a:p>
          <a:p>
            <a:pPr marL="342900" indent="-342900">
              <a:buNone/>
              <a:tabLst>
                <a:tab pos="342900" algn="l"/>
              </a:tabLst>
            </a:pPr>
            <a:endParaRPr lang="en-US" b="1" dirty="0" smtClean="0">
              <a:solidFill>
                <a:schemeClr val="accent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pPr marL="342900" indent="-342900">
              <a:buNone/>
              <a:tabLst>
                <a:tab pos="342900" algn="l"/>
              </a:tabLst>
            </a:pPr>
            <a:endParaRPr lang="en-US" b="1" dirty="0" smtClean="0">
              <a:solidFill>
                <a:schemeClr val="accent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pPr marL="342900" indent="-342900">
              <a:buFont typeface="Arial" pitchFamily="34" charset="0"/>
              <a:buChar char="•"/>
              <a:tabLst>
                <a:tab pos="342900" algn="l"/>
              </a:tabLst>
            </a:pPr>
            <a:endParaRPr lang="en-US" b="1" dirty="0">
              <a:solidFill>
                <a:schemeClr val="accent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600" b="1" i="1" dirty="0" smtClean="0">
                <a:solidFill>
                  <a:schemeClr val="accent3"/>
                </a:solidFill>
                <a:ea typeface="Arial Unicode MS" pitchFamily="34" charset="-128"/>
                <a:cs typeface="Arial Unicode MS" pitchFamily="34" charset="-128"/>
              </a:rPr>
              <a:t>Underground Seminary   </a:t>
            </a:r>
            <a:r>
              <a:rPr lang="en-US" sz="3600" b="1" dirty="0" smtClean="0">
                <a:solidFill>
                  <a:schemeClr val="accent3"/>
                </a:solidFill>
                <a:ea typeface="Arial Unicode MS" pitchFamily="34" charset="-128"/>
                <a:cs typeface="Arial Unicode MS" pitchFamily="34" charset="-128"/>
              </a:rPr>
              <a:t>4/35</a:t>
            </a:r>
            <a:endParaRPr lang="en-US" sz="3600" b="1" i="1" dirty="0">
              <a:solidFill>
                <a:schemeClr val="accent3"/>
              </a:solidFill>
              <a:ea typeface="Arial Unicode MS" pitchFamily="34" charset="-128"/>
              <a:cs typeface="Arial Unicode MS" pitchFamily="34" charset="-128"/>
            </a:endParaRPr>
          </a:p>
        </p:txBody>
      </p:sp>
      <p:sp>
        <p:nvSpPr>
          <p:cNvPr id="3" name="Content Placeholder 2"/>
          <p:cNvSpPr>
            <a:spLocks noGrp="1"/>
          </p:cNvSpPr>
          <p:nvPr>
            <p:ph idx="1"/>
          </p:nvPr>
        </p:nvSpPr>
        <p:spPr>
          <a:xfrm>
            <a:off x="457200" y="1371600"/>
            <a:ext cx="8458200" cy="4937760"/>
          </a:xfrm>
        </p:spPr>
        <p:txBody>
          <a:bodyPr>
            <a:normAutofit fontScale="92500" lnSpcReduction="20000"/>
          </a:bodyPr>
          <a:lstStyle/>
          <a:p>
            <a:pPr marL="0" indent="0">
              <a:buNone/>
            </a:pPr>
            <a:r>
              <a:rPr lang="en-US" sz="3000" b="1" dirty="0" smtClean="0">
                <a:solidFill>
                  <a:schemeClr val="accent3"/>
                </a:solidFill>
                <a:ea typeface="Arial Unicode MS" pitchFamily="34" charset="-128"/>
                <a:cs typeface="Arial Unicode MS" pitchFamily="34" charset="-128"/>
              </a:rPr>
              <a:t>Rather than swear allegiance to Hitler</a:t>
            </a:r>
            <a:r>
              <a:rPr lang="en-US" sz="3000" b="1" dirty="0" smtClean="0">
                <a:solidFill>
                  <a:schemeClr val="accent3"/>
                </a:solidFill>
                <a:ea typeface="Arial Unicode MS" pitchFamily="34" charset="-128"/>
                <a:cs typeface="Arial Unicode MS" pitchFamily="34" charset="-128"/>
              </a:rPr>
              <a:t>, the Pastors’ Emergency League was formed.  Out of that came a </a:t>
            </a:r>
            <a:r>
              <a:rPr lang="en-US" sz="3000" b="1" dirty="0" smtClean="0">
                <a:solidFill>
                  <a:schemeClr val="accent3"/>
                </a:solidFill>
                <a:ea typeface="Arial Unicode MS" pitchFamily="34" charset="-128"/>
                <a:cs typeface="Arial Unicode MS" pitchFamily="34" charset="-128"/>
              </a:rPr>
              <a:t>group of clergy who would not accept Hitler’s taking over the Church.  And Dietrich was named to lead an </a:t>
            </a:r>
            <a:r>
              <a:rPr lang="en-US" sz="3000" b="1" i="1" dirty="0" smtClean="0">
                <a:solidFill>
                  <a:schemeClr val="accent3"/>
                </a:solidFill>
                <a:ea typeface="Arial Unicode MS" pitchFamily="34" charset="-128"/>
                <a:cs typeface="Arial Unicode MS" pitchFamily="34" charset="-128"/>
              </a:rPr>
              <a:t>underground </a:t>
            </a:r>
            <a:r>
              <a:rPr lang="en-US" sz="3000" b="1" dirty="0" smtClean="0">
                <a:solidFill>
                  <a:schemeClr val="accent3"/>
                </a:solidFill>
                <a:ea typeface="Arial Unicode MS" pitchFamily="34" charset="-128"/>
                <a:cs typeface="Arial Unicode MS" pitchFamily="34" charset="-128"/>
              </a:rPr>
              <a:t>seminary, to </a:t>
            </a:r>
            <a:r>
              <a:rPr lang="en-US" sz="3000" b="1" dirty="0" smtClean="0">
                <a:solidFill>
                  <a:schemeClr val="accent3"/>
                </a:solidFill>
                <a:ea typeface="Arial Unicode MS" pitchFamily="34" charset="-128"/>
                <a:cs typeface="Arial Unicode MS" pitchFamily="34" charset="-128"/>
              </a:rPr>
              <a:t>train </a:t>
            </a:r>
            <a:r>
              <a:rPr lang="en-US" sz="3000" b="1" dirty="0" smtClean="0">
                <a:solidFill>
                  <a:schemeClr val="accent3"/>
                </a:solidFill>
                <a:ea typeface="Arial Unicode MS" pitchFamily="34" charset="-128"/>
                <a:cs typeface="Arial Unicode MS" pitchFamily="34" charset="-128"/>
              </a:rPr>
              <a:t>pastors; began in ‘35.</a:t>
            </a:r>
            <a:endParaRPr lang="en-US" sz="3000" b="1" dirty="0" smtClean="0">
              <a:solidFill>
                <a:schemeClr val="accent3"/>
              </a:solidFill>
              <a:ea typeface="Arial Unicode MS" pitchFamily="34" charset="-128"/>
              <a:cs typeface="Arial Unicode MS" pitchFamily="34" charset="-128"/>
            </a:endParaRPr>
          </a:p>
          <a:p>
            <a:pPr marL="0" indent="0">
              <a:buNone/>
            </a:pPr>
            <a:endParaRPr lang="en-US" sz="1400" b="1" dirty="0" smtClean="0">
              <a:solidFill>
                <a:schemeClr val="accent3"/>
              </a:solidFill>
              <a:ea typeface="Arial Unicode MS" pitchFamily="34" charset="-128"/>
              <a:cs typeface="Arial Unicode MS" pitchFamily="34" charset="-128"/>
            </a:endParaRPr>
          </a:p>
          <a:p>
            <a:pPr marL="338138" lvl="1" indent="-338138">
              <a:buFont typeface="Arial" pitchFamily="34" charset="0"/>
              <a:buChar char="•"/>
            </a:pPr>
            <a:r>
              <a:rPr lang="en-US" b="1" dirty="0" smtClean="0">
                <a:solidFill>
                  <a:schemeClr val="accent3"/>
                </a:solidFill>
                <a:ea typeface="Arial Unicode MS" pitchFamily="34" charset="-128"/>
                <a:cs typeface="Arial Unicode MS" pitchFamily="34" charset="-128"/>
              </a:rPr>
              <a:t>Begun at </a:t>
            </a:r>
            <a:r>
              <a:rPr lang="en-US" b="1" dirty="0" err="1" smtClean="0">
                <a:solidFill>
                  <a:schemeClr val="accent3"/>
                </a:solidFill>
                <a:ea typeface="Arial Unicode MS" pitchFamily="34" charset="-128"/>
                <a:cs typeface="Arial Unicode MS" pitchFamily="34" charset="-128"/>
              </a:rPr>
              <a:t>Zingst</a:t>
            </a:r>
            <a:r>
              <a:rPr lang="en-US" b="1" dirty="0" smtClean="0">
                <a:solidFill>
                  <a:schemeClr val="accent3"/>
                </a:solidFill>
                <a:ea typeface="Arial Unicode MS" pitchFamily="34" charset="-128"/>
                <a:cs typeface="Arial Unicode MS" pitchFamily="34" charset="-128"/>
              </a:rPr>
              <a:t> near the shore; moved to </a:t>
            </a:r>
            <a:r>
              <a:rPr lang="en-US" b="1" dirty="0" err="1" smtClean="0">
                <a:solidFill>
                  <a:schemeClr val="accent3"/>
                </a:solidFill>
                <a:ea typeface="Arial Unicode MS" pitchFamily="34" charset="-128"/>
                <a:cs typeface="Arial Unicode MS" pitchFamily="34" charset="-128"/>
              </a:rPr>
              <a:t>Finkenwalde</a:t>
            </a:r>
            <a:r>
              <a:rPr lang="en-US" b="1" dirty="0" smtClean="0">
                <a:solidFill>
                  <a:schemeClr val="accent3"/>
                </a:solidFill>
                <a:ea typeface="Arial Unicode MS" pitchFamily="34" charset="-128"/>
                <a:cs typeface="Arial Unicode MS" pitchFamily="34" charset="-128"/>
              </a:rPr>
              <a:t> in Pomerania.</a:t>
            </a:r>
          </a:p>
          <a:p>
            <a:pPr marL="338138" lvl="1" indent="-338138">
              <a:buFont typeface="Arial" pitchFamily="34" charset="0"/>
              <a:buChar char="•"/>
            </a:pPr>
            <a:r>
              <a:rPr lang="en-US" b="1" dirty="0" smtClean="0">
                <a:solidFill>
                  <a:schemeClr val="accent3"/>
                </a:solidFill>
                <a:ea typeface="Arial Unicode MS" pitchFamily="34" charset="-128"/>
                <a:cs typeface="Arial Unicode MS" pitchFamily="34" charset="-128"/>
              </a:rPr>
              <a:t>Closed by Gestapo </a:t>
            </a:r>
            <a:r>
              <a:rPr lang="en-US" b="1" dirty="0" smtClean="0">
                <a:solidFill>
                  <a:schemeClr val="accent3"/>
                </a:solidFill>
                <a:ea typeface="Arial Unicode MS" pitchFamily="34" charset="-128"/>
                <a:cs typeface="Arial Unicode MS" pitchFamily="34" charset="-128"/>
              </a:rPr>
              <a:t>in ‘37; 27 seminarians arrested</a:t>
            </a:r>
          </a:p>
          <a:p>
            <a:pPr marL="338138" lvl="1" indent="-338138">
              <a:buFont typeface="Arial" pitchFamily="34" charset="0"/>
              <a:buChar char="•"/>
            </a:pPr>
            <a:r>
              <a:rPr lang="en-US" b="1" dirty="0" smtClean="0">
                <a:solidFill>
                  <a:schemeClr val="accent3"/>
                </a:solidFill>
                <a:ea typeface="Arial Unicode MS" pitchFamily="34" charset="-128"/>
                <a:cs typeface="Arial Unicode MS" pitchFamily="34" charset="-128"/>
              </a:rPr>
              <a:t>Dietrich continued preparing pastors into ‘39</a:t>
            </a:r>
          </a:p>
          <a:p>
            <a:pPr marL="338138" lvl="1" indent="-338138">
              <a:buNone/>
            </a:pPr>
            <a:endParaRPr lang="en-US" sz="1400" b="1" dirty="0" smtClean="0">
              <a:solidFill>
                <a:schemeClr val="accent3"/>
              </a:solidFill>
              <a:ea typeface="Arial Unicode MS" pitchFamily="34" charset="-128"/>
              <a:cs typeface="Arial Unicode MS" pitchFamily="34" charset="-128"/>
            </a:endParaRPr>
          </a:p>
          <a:p>
            <a:pPr marL="0" lvl="1" indent="0">
              <a:buNone/>
            </a:pPr>
            <a:r>
              <a:rPr lang="en-US" b="1" dirty="0" smtClean="0">
                <a:solidFill>
                  <a:schemeClr val="accent3"/>
                </a:solidFill>
                <a:ea typeface="Arial Unicode MS" pitchFamily="34" charset="-128"/>
                <a:cs typeface="Arial Unicode MS" pitchFamily="34" charset="-128"/>
              </a:rPr>
              <a:t>Two of Dietrich’s major works came from this period:</a:t>
            </a:r>
          </a:p>
          <a:p>
            <a:r>
              <a:rPr lang="en-US" sz="2600" b="1" i="1" dirty="0" smtClean="0">
                <a:solidFill>
                  <a:schemeClr val="accent3"/>
                </a:solidFill>
                <a:ea typeface="Arial Unicode MS" pitchFamily="34" charset="-128"/>
                <a:cs typeface="Arial Unicode MS" pitchFamily="34" charset="-128"/>
              </a:rPr>
              <a:t>The Cost of Discipleship</a:t>
            </a:r>
            <a:endParaRPr lang="en-US" sz="2600" b="1" dirty="0" smtClean="0">
              <a:solidFill>
                <a:schemeClr val="accent3"/>
              </a:solidFill>
              <a:ea typeface="Arial Unicode MS" pitchFamily="34" charset="-128"/>
              <a:cs typeface="Arial Unicode MS" pitchFamily="34" charset="-128"/>
            </a:endParaRPr>
          </a:p>
          <a:p>
            <a:r>
              <a:rPr lang="en-US" sz="2600" b="1" i="1" dirty="0" smtClean="0">
                <a:solidFill>
                  <a:schemeClr val="accent3"/>
                </a:solidFill>
                <a:ea typeface="Arial Unicode MS" pitchFamily="34" charset="-128"/>
                <a:cs typeface="Arial Unicode MS" pitchFamily="34" charset="-128"/>
              </a:rPr>
              <a:t>Life Together</a:t>
            </a:r>
          </a:p>
          <a:p>
            <a:pPr marL="338138" lvl="1" indent="-338138">
              <a:buFont typeface="Courier New" pitchFamily="49" charset="0"/>
              <a:buChar char="o"/>
            </a:pPr>
            <a:endParaRPr lang="en-US" sz="2600" b="1" i="1" dirty="0" smtClean="0">
              <a:solidFill>
                <a:schemeClr val="accent3"/>
              </a:solidFill>
              <a:ea typeface="Arial Unicode MS" pitchFamily="34" charset="-128"/>
              <a:cs typeface="Arial Unicode MS"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9300" y="5029200"/>
            <a:ext cx="5486400" cy="566738"/>
          </a:xfrm>
        </p:spPr>
        <p:txBody>
          <a:bodyPr>
            <a:noAutofit/>
          </a:bodyPr>
          <a:lstStyle/>
          <a:p>
            <a:pPr algn="ctr"/>
            <a:r>
              <a:rPr lang="en-US" sz="3600" dirty="0" smtClean="0">
                <a:solidFill>
                  <a:schemeClr val="accent3"/>
                </a:solidFill>
                <a:ea typeface="Arial Unicode MS" pitchFamily="34" charset="-128"/>
                <a:cs typeface="Arial Unicode MS" pitchFamily="34" charset="-128"/>
              </a:rPr>
              <a:t>Dietrich at  29   (1936)</a:t>
            </a:r>
            <a:endParaRPr lang="en-US" sz="3600" dirty="0">
              <a:solidFill>
                <a:schemeClr val="accent3"/>
              </a:solidFill>
              <a:ea typeface="Arial Unicode MS" pitchFamily="34" charset="-128"/>
              <a:cs typeface="Arial Unicode MS" pitchFamily="34" charset="-128"/>
            </a:endParaRPr>
          </a:p>
        </p:txBody>
      </p:sp>
      <p:pic>
        <p:nvPicPr>
          <p:cNvPr id="7170" name="Picture 2" descr="C:\Users\Marsh Family\Pictures\Bonhoeffer Pics\DB_August_1935_jpg.jpg"/>
          <p:cNvPicPr>
            <a:picLocks noChangeAspect="1" noChangeArrowheads="1"/>
          </p:cNvPicPr>
          <p:nvPr/>
        </p:nvPicPr>
        <p:blipFill>
          <a:blip r:embed="rId3" cstate="print"/>
          <a:srcRect/>
          <a:stretch>
            <a:fillRect/>
          </a:stretch>
        </p:blipFill>
        <p:spPr bwMode="auto">
          <a:xfrm>
            <a:off x="3124200" y="1066800"/>
            <a:ext cx="2971800" cy="365760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4953000"/>
            <a:ext cx="5486400" cy="566738"/>
          </a:xfrm>
        </p:spPr>
        <p:txBody>
          <a:bodyPr>
            <a:noAutofit/>
          </a:bodyPr>
          <a:lstStyle/>
          <a:p>
            <a:pPr algn="ctr"/>
            <a:r>
              <a:rPr lang="en-US" sz="3600" i="1" dirty="0" smtClean="0">
                <a:solidFill>
                  <a:schemeClr val="accent3"/>
                </a:solidFill>
                <a:effectLst/>
                <a:ea typeface="Arial Unicode MS" pitchFamily="34" charset="-128"/>
                <a:cs typeface="Arial Unicode MS" pitchFamily="34" charset="-128"/>
              </a:rPr>
              <a:t>Maria</a:t>
            </a:r>
            <a:endParaRPr lang="en-US" sz="3600" i="1" dirty="0">
              <a:solidFill>
                <a:schemeClr val="accent3"/>
              </a:solidFill>
              <a:effectLst/>
              <a:ea typeface="Arial Unicode MS" pitchFamily="34" charset="-128"/>
              <a:cs typeface="Arial Unicode MS" pitchFamily="34" charset="-128"/>
            </a:endParaRPr>
          </a:p>
        </p:txBody>
      </p:sp>
      <p:pic>
        <p:nvPicPr>
          <p:cNvPr id="1027" name="Picture 3" descr="C:\Users\Marsh Family\Pictures\Bonhoeffer Pics\maria-von-wedemayer.jpg"/>
          <p:cNvPicPr>
            <a:picLocks noChangeAspect="1" noChangeArrowheads="1"/>
          </p:cNvPicPr>
          <p:nvPr/>
        </p:nvPicPr>
        <p:blipFill>
          <a:blip r:embed="rId3" cstate="print"/>
          <a:srcRect/>
          <a:stretch>
            <a:fillRect/>
          </a:stretch>
        </p:blipFill>
        <p:spPr bwMode="auto">
          <a:xfrm>
            <a:off x="990600" y="990600"/>
            <a:ext cx="1676400" cy="2581275"/>
          </a:xfrm>
          <a:prstGeom prst="rect">
            <a:avLst/>
          </a:prstGeom>
          <a:noFill/>
        </p:spPr>
      </p:pic>
      <p:pic>
        <p:nvPicPr>
          <p:cNvPr id="1028" name="Picture 4" descr="C:\Users\Marsh Family\Pictures\Bonhoeffer Pics\Wedemeyer_1942_jpg.jpg"/>
          <p:cNvPicPr>
            <a:picLocks noChangeAspect="1" noChangeArrowheads="1"/>
          </p:cNvPicPr>
          <p:nvPr/>
        </p:nvPicPr>
        <p:blipFill>
          <a:blip r:embed="rId4" cstate="print"/>
          <a:srcRect/>
          <a:stretch>
            <a:fillRect/>
          </a:stretch>
        </p:blipFill>
        <p:spPr bwMode="auto">
          <a:xfrm>
            <a:off x="6477000" y="914400"/>
            <a:ext cx="1828800" cy="2594430"/>
          </a:xfrm>
          <a:prstGeom prst="rect">
            <a:avLst/>
          </a:prstGeom>
          <a:noFill/>
        </p:spPr>
      </p:pic>
      <p:pic>
        <p:nvPicPr>
          <p:cNvPr id="1030" name="Picture 6" descr="https://encrypted-tbn2.google.com/images?q=tbn:ANd9GcTPqx3eExtA6KJ9yY2bUdGWEM0LMz0zELKIRbEXvT97hhjAzIiS"/>
          <p:cNvPicPr>
            <a:picLocks noChangeAspect="1" noChangeArrowheads="1"/>
          </p:cNvPicPr>
          <p:nvPr/>
        </p:nvPicPr>
        <p:blipFill>
          <a:blip r:embed="rId5" cstate="print"/>
          <a:srcRect/>
          <a:stretch>
            <a:fillRect/>
          </a:stretch>
        </p:blipFill>
        <p:spPr bwMode="auto">
          <a:xfrm>
            <a:off x="3810000" y="2286000"/>
            <a:ext cx="1447800" cy="2190751"/>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sz="3600" b="1" dirty="0" smtClean="0">
                <a:solidFill>
                  <a:schemeClr val="accent3"/>
                </a:solidFill>
                <a:ea typeface="Arial Unicode MS" pitchFamily="34" charset="-128"/>
                <a:cs typeface="Arial Unicode MS" pitchFamily="34" charset="-128"/>
              </a:rPr>
              <a:t>Hitler’s  WAR PLANS  Spark  Action</a:t>
            </a:r>
            <a:endParaRPr lang="en-US" sz="3600" b="1" dirty="0">
              <a:solidFill>
                <a:schemeClr val="accent3"/>
              </a:solidFill>
              <a:ea typeface="Arial Unicode MS" pitchFamily="34" charset="-128"/>
              <a:cs typeface="Arial Unicode MS" pitchFamily="34" charset="-128"/>
            </a:endParaRPr>
          </a:p>
        </p:txBody>
      </p:sp>
      <p:sp>
        <p:nvSpPr>
          <p:cNvPr id="3" name="Content Placeholder 2"/>
          <p:cNvSpPr>
            <a:spLocks noGrp="1"/>
          </p:cNvSpPr>
          <p:nvPr>
            <p:ph idx="1"/>
          </p:nvPr>
        </p:nvSpPr>
        <p:spPr/>
        <p:txBody>
          <a:bodyPr>
            <a:normAutofit fontScale="92500" lnSpcReduction="10000"/>
          </a:bodyPr>
          <a:lstStyle/>
          <a:p>
            <a:pPr marL="1420813" indent="-1420813">
              <a:buNone/>
            </a:pPr>
            <a:r>
              <a:rPr lang="en-US" sz="3000" b="1" dirty="0" smtClean="0">
                <a:solidFill>
                  <a:schemeClr val="accent3"/>
                </a:solidFill>
                <a:ea typeface="Arial Unicode MS" pitchFamily="34" charset="-128"/>
                <a:cs typeface="Arial Unicode MS" pitchFamily="34" charset="-128"/>
              </a:rPr>
              <a:t>NOV ’37		Generals </a:t>
            </a:r>
            <a:r>
              <a:rPr lang="en-US" sz="3000" b="1" i="1" dirty="0" smtClean="0">
                <a:solidFill>
                  <a:schemeClr val="accent3"/>
                </a:solidFill>
                <a:ea typeface="Arial Unicode MS" pitchFamily="34" charset="-128"/>
                <a:cs typeface="Arial Unicode MS" pitchFamily="34" charset="-128"/>
              </a:rPr>
              <a:t>stunned </a:t>
            </a:r>
            <a:r>
              <a:rPr lang="en-US" sz="3000" b="1" dirty="0" smtClean="0">
                <a:solidFill>
                  <a:schemeClr val="accent3"/>
                </a:solidFill>
                <a:ea typeface="Arial Unicode MS" pitchFamily="34" charset="-128"/>
                <a:cs typeface="Arial Unicode MS" pitchFamily="34" charset="-128"/>
              </a:rPr>
              <a:t>by scope, violence and madness when Hitler presented war plans.</a:t>
            </a:r>
          </a:p>
          <a:p>
            <a:pPr marL="338138" indent="-338138">
              <a:buNone/>
            </a:pPr>
            <a:endParaRPr lang="en-US" sz="1500" b="1" dirty="0" smtClean="0">
              <a:solidFill>
                <a:schemeClr val="accent3"/>
              </a:solidFill>
              <a:ea typeface="Arial Unicode MS" pitchFamily="34" charset="-128"/>
              <a:cs typeface="Arial Unicode MS" pitchFamily="34" charset="-128"/>
            </a:endParaRPr>
          </a:p>
          <a:p>
            <a:pPr marL="338138" indent="-338138">
              <a:buFont typeface="Arial" pitchFamily="34" charset="0"/>
              <a:buChar char="•"/>
            </a:pPr>
            <a:r>
              <a:rPr lang="en-US" sz="2600" b="1" dirty="0" smtClean="0">
                <a:solidFill>
                  <a:schemeClr val="accent3"/>
                </a:solidFill>
                <a:ea typeface="Arial Unicode MS" pitchFamily="34" charset="-128"/>
                <a:cs typeface="Arial Unicode MS" pitchFamily="34" charset="-128"/>
              </a:rPr>
              <a:t>THREE major plots undertaken to kill Hitler </a:t>
            </a:r>
            <a:r>
              <a:rPr lang="en-US" sz="2600" b="1" i="1" dirty="0" smtClean="0">
                <a:solidFill>
                  <a:schemeClr val="accent3"/>
                </a:solidFill>
                <a:ea typeface="Arial Unicode MS" pitchFamily="34" charset="-128"/>
                <a:cs typeface="Arial Unicode MS" pitchFamily="34" charset="-128"/>
              </a:rPr>
              <a:t>. </a:t>
            </a:r>
            <a:r>
              <a:rPr lang="en-US" sz="2600" b="1" dirty="0" smtClean="0">
                <a:solidFill>
                  <a:schemeClr val="accent3"/>
                </a:solidFill>
                <a:ea typeface="Arial Unicode MS" pitchFamily="34" charset="-128"/>
                <a:cs typeface="Arial Unicode MS" pitchFamily="34" charset="-128"/>
              </a:rPr>
              <a:t>[OPERATION FLASH, OVERCOAT, STAUFFENBERG  (which only injured his arm … Hitler would claim that was providence.</a:t>
            </a:r>
          </a:p>
          <a:p>
            <a:pPr marL="338138" indent="-338138">
              <a:buNone/>
            </a:pPr>
            <a:endParaRPr lang="en-US" sz="1500" b="1" i="1" dirty="0" smtClean="0">
              <a:solidFill>
                <a:schemeClr val="accent3"/>
              </a:solidFill>
              <a:ea typeface="Arial Unicode MS" pitchFamily="34" charset="-128"/>
              <a:cs typeface="Arial Unicode MS" pitchFamily="34" charset="-128"/>
            </a:endParaRPr>
          </a:p>
          <a:p>
            <a:pPr marL="338138" indent="-338138"/>
            <a:r>
              <a:rPr lang="en-US" sz="2400" b="1" dirty="0" smtClean="0">
                <a:solidFill>
                  <a:schemeClr val="accent3"/>
                </a:solidFill>
                <a:ea typeface="Arial Unicode MS" pitchFamily="34" charset="-128"/>
                <a:cs typeface="Arial Unicode MS" pitchFamily="34" charset="-128"/>
              </a:rPr>
              <a:t>‘</a:t>
            </a:r>
            <a:r>
              <a:rPr lang="en-US" sz="2600" b="1" dirty="0" smtClean="0">
                <a:solidFill>
                  <a:schemeClr val="accent3"/>
                </a:solidFill>
                <a:ea typeface="Arial Unicode MS" pitchFamily="34" charset="-128"/>
                <a:cs typeface="Arial Unicode MS" pitchFamily="34" charset="-128"/>
              </a:rPr>
              <a:t>41  -  Dietrich persuaded to join plot(s) as agent of ABWEHR; traveled Europe widely seeking aid for ‘resistance’ group.</a:t>
            </a:r>
          </a:p>
          <a:p>
            <a:pPr marL="338138" indent="-338138">
              <a:buNone/>
            </a:pPr>
            <a:endParaRPr lang="en-US" sz="1400" b="1" i="1" dirty="0" smtClean="0">
              <a:solidFill>
                <a:schemeClr val="accent3"/>
              </a:solidFill>
              <a:ea typeface="Arial Unicode MS" pitchFamily="34" charset="-128"/>
              <a:cs typeface="Arial Unicode MS" pitchFamily="34" charset="-128"/>
            </a:endParaRPr>
          </a:p>
          <a:p>
            <a:pPr marL="338138" indent="-338138"/>
            <a:r>
              <a:rPr lang="en-US" sz="2600" b="1" dirty="0" smtClean="0">
                <a:solidFill>
                  <a:schemeClr val="accent3"/>
                </a:solidFill>
                <a:ea typeface="Arial Unicode MS" pitchFamily="34" charset="-128"/>
                <a:cs typeface="Arial Unicode MS" pitchFamily="34" charset="-128"/>
              </a:rPr>
              <a:t>Dietrich opted to keep engagement to Maria a secret.</a:t>
            </a:r>
          </a:p>
          <a:p>
            <a:pPr marL="338138" indent="-338138"/>
            <a:endParaRPr lang="en-US" sz="2600" b="1" i="1" dirty="0" smtClean="0">
              <a:solidFill>
                <a:schemeClr val="accent3"/>
              </a:solidFill>
              <a:ea typeface="Arial Unicode MS" pitchFamily="34" charset="-128"/>
              <a:cs typeface="Arial Unicode MS" pitchFamily="34" charset="-128"/>
            </a:endParaRPr>
          </a:p>
          <a:p>
            <a:pPr marL="338138" indent="-338138"/>
            <a:endParaRPr lang="en-US" sz="2600" b="1" i="1" dirty="0">
              <a:solidFill>
                <a:schemeClr val="accent3"/>
              </a:solidFill>
              <a:ea typeface="Arial Unicode MS" pitchFamily="34" charset="-128"/>
              <a:cs typeface="Arial Unicode MS" pitchFamily="34"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b="1" dirty="0" smtClean="0">
                <a:solidFill>
                  <a:schemeClr val="accent3"/>
                </a:solidFill>
                <a:ea typeface="Arial Unicode MS" pitchFamily="34" charset="-128"/>
                <a:cs typeface="Arial Unicode MS" pitchFamily="34" charset="-128"/>
              </a:rPr>
              <a:t>The Spy</a:t>
            </a:r>
            <a:endParaRPr lang="en-US" sz="3600" b="1" dirty="0">
              <a:solidFill>
                <a:schemeClr val="accent3"/>
              </a:solidFill>
              <a:ea typeface="Arial Unicode MS" pitchFamily="34" charset="-128"/>
              <a:cs typeface="Arial Unicode MS" pitchFamily="34" charset="-128"/>
            </a:endParaRPr>
          </a:p>
        </p:txBody>
      </p:sp>
      <p:sp>
        <p:nvSpPr>
          <p:cNvPr id="3" name="Content Placeholder 2"/>
          <p:cNvSpPr>
            <a:spLocks noGrp="1"/>
          </p:cNvSpPr>
          <p:nvPr>
            <p:ph idx="1"/>
          </p:nvPr>
        </p:nvSpPr>
        <p:spPr>
          <a:xfrm>
            <a:off x="457200" y="1371600"/>
            <a:ext cx="8229600" cy="4937760"/>
          </a:xfrm>
        </p:spPr>
        <p:txBody>
          <a:bodyPr/>
          <a:lstStyle/>
          <a:p>
            <a:pPr marL="0" indent="0">
              <a:buNone/>
            </a:pPr>
            <a:r>
              <a:rPr lang="en-US" sz="2800" b="1" dirty="0" smtClean="0">
                <a:solidFill>
                  <a:schemeClr val="accent3"/>
                </a:solidFill>
                <a:ea typeface="Arial Unicode MS" pitchFamily="34" charset="-128"/>
                <a:cs typeface="Arial Unicode MS" pitchFamily="34" charset="-128"/>
              </a:rPr>
              <a:t>Feb ‘42  -  DB &amp; Hans </a:t>
            </a:r>
            <a:r>
              <a:rPr lang="en-US" sz="2800" b="1" dirty="0" err="1" smtClean="0">
                <a:solidFill>
                  <a:schemeClr val="accent3"/>
                </a:solidFill>
                <a:ea typeface="Arial Unicode MS" pitchFamily="34" charset="-128"/>
                <a:cs typeface="Arial Unicode MS" pitchFamily="34" charset="-128"/>
              </a:rPr>
              <a:t>Dohnanyi</a:t>
            </a:r>
            <a:r>
              <a:rPr lang="en-US" sz="2800" b="1" dirty="0" smtClean="0">
                <a:solidFill>
                  <a:schemeClr val="accent3"/>
                </a:solidFill>
                <a:ea typeface="Arial Unicode MS" pitchFamily="34" charset="-128"/>
                <a:cs typeface="Arial Unicode MS" pitchFamily="34" charset="-128"/>
              </a:rPr>
              <a:t> learned Gestapo watching them … phones tapped, mail intercepted</a:t>
            </a:r>
            <a:r>
              <a:rPr lang="en-US" b="1" dirty="0" smtClean="0">
                <a:solidFill>
                  <a:schemeClr val="accent3"/>
                </a:solidFill>
                <a:ea typeface="Arial Unicode MS" pitchFamily="34" charset="-128"/>
                <a:cs typeface="Arial Unicode MS" pitchFamily="34" charset="-128"/>
              </a:rPr>
              <a:t>.</a:t>
            </a:r>
          </a:p>
          <a:p>
            <a:pPr marL="0" indent="0">
              <a:buNone/>
            </a:pPr>
            <a:endParaRPr lang="en-US" sz="1400" b="1" dirty="0" smtClean="0">
              <a:solidFill>
                <a:schemeClr val="accent3"/>
              </a:solidFill>
              <a:ea typeface="Arial Unicode MS" pitchFamily="34" charset="-128"/>
              <a:cs typeface="Arial Unicode MS" pitchFamily="34" charset="-128"/>
            </a:endParaRPr>
          </a:p>
          <a:p>
            <a:pPr marL="338138" indent="-338138">
              <a:buFont typeface="Arial" pitchFamily="34" charset="0"/>
              <a:buChar char="•"/>
            </a:pPr>
            <a:r>
              <a:rPr lang="en-US" sz="2400" b="1" dirty="0" smtClean="0">
                <a:solidFill>
                  <a:schemeClr val="accent3"/>
                </a:solidFill>
                <a:ea typeface="Arial Unicode MS" pitchFamily="34" charset="-128"/>
                <a:cs typeface="Arial Unicode MS" pitchFamily="34" charset="-128"/>
              </a:rPr>
              <a:t>Even letters to family written in (family designed) codes.</a:t>
            </a:r>
          </a:p>
          <a:p>
            <a:pPr marL="338138" indent="-338138">
              <a:buNone/>
            </a:pPr>
            <a:endParaRPr lang="en-US" sz="1400" b="1" dirty="0" smtClean="0">
              <a:solidFill>
                <a:schemeClr val="accent3"/>
              </a:solidFill>
              <a:ea typeface="Arial Unicode MS" pitchFamily="34" charset="-128"/>
              <a:cs typeface="Arial Unicode MS" pitchFamily="34" charset="-128"/>
            </a:endParaRPr>
          </a:p>
          <a:p>
            <a:pPr marL="338138" indent="-338138">
              <a:buFont typeface="Arial" pitchFamily="34" charset="0"/>
              <a:buChar char="•"/>
            </a:pPr>
            <a:r>
              <a:rPr lang="en-US" sz="2400" b="1" dirty="0" smtClean="0">
                <a:solidFill>
                  <a:schemeClr val="accent3"/>
                </a:solidFill>
                <a:ea typeface="Arial Unicode MS" pitchFamily="34" charset="-128"/>
                <a:cs typeface="Arial Unicode MS" pitchFamily="34" charset="-128"/>
              </a:rPr>
              <a:t>Gestapo interrogated Wilhelm Schmidhuber re currency smuggling.  He implicated Dohnanyi and Bonhoeffer in a plot against Hitler. </a:t>
            </a:r>
          </a:p>
          <a:p>
            <a:pPr marL="338138" indent="-338138">
              <a:buFont typeface="Arial" pitchFamily="34" charset="0"/>
              <a:buChar char="•"/>
            </a:pPr>
            <a:endParaRPr lang="en-US" sz="2400" b="1" dirty="0" smtClean="0">
              <a:solidFill>
                <a:schemeClr val="accent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a:p>
            <a:pPr marL="338138" indent="-338138">
              <a:buNone/>
            </a:pPr>
            <a:endParaRPr lang="en-US" sz="2400" b="1" dirty="0">
              <a:solidFill>
                <a:schemeClr val="accent1"/>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dirty="0" smtClean="0">
                <a:solidFill>
                  <a:schemeClr val="accent3"/>
                </a:solidFill>
                <a:effectLst>
                  <a:outerShdw blurRad="38100" dist="38100" dir="2700000" algn="tl">
                    <a:srgbClr val="000000">
                      <a:alpha val="43137"/>
                    </a:srgbClr>
                  </a:outerShdw>
                </a:effectLst>
                <a:latin typeface="+mn-lt"/>
                <a:ea typeface="Arial Unicode MS" pitchFamily="34" charset="-128"/>
                <a:cs typeface="Arial Unicode MS" pitchFamily="34" charset="-128"/>
              </a:rPr>
              <a:t>Cell 92, Tegel Prison</a:t>
            </a:r>
            <a:endParaRPr lang="en-US" sz="3600" dirty="0">
              <a:solidFill>
                <a:schemeClr val="accent3"/>
              </a:solidFill>
              <a:effectLst>
                <a:outerShdw blurRad="38100" dist="38100" dir="2700000" algn="tl">
                  <a:srgbClr val="000000">
                    <a:alpha val="43137"/>
                  </a:srgbClr>
                </a:outerShdw>
              </a:effectLst>
              <a:latin typeface="+mn-lt"/>
              <a:ea typeface="Arial Unicode MS" pitchFamily="34" charset="-128"/>
              <a:cs typeface="Arial Unicode MS" pitchFamily="34" charset="-128"/>
            </a:endParaRPr>
          </a:p>
        </p:txBody>
      </p:sp>
      <p:sp>
        <p:nvSpPr>
          <p:cNvPr id="3" name="Content Placeholder 2"/>
          <p:cNvSpPr>
            <a:spLocks noGrp="1"/>
          </p:cNvSpPr>
          <p:nvPr>
            <p:ph idx="1"/>
          </p:nvPr>
        </p:nvSpPr>
        <p:spPr>
          <a:xfrm>
            <a:off x="457200" y="1295400"/>
            <a:ext cx="8229600" cy="4709160"/>
          </a:xfrm>
        </p:spPr>
        <p:txBody>
          <a:bodyPr>
            <a:normAutofit fontScale="92500" lnSpcReduction="10000"/>
          </a:bodyPr>
          <a:lstStyle/>
          <a:p>
            <a:pPr marL="0" indent="0">
              <a:buNone/>
            </a:pPr>
            <a:r>
              <a:rPr lang="en-US" sz="3000" b="1" i="1" dirty="0" smtClean="0">
                <a:solidFill>
                  <a:schemeClr val="accent3"/>
                </a:solidFill>
                <a:ea typeface="Arial Unicode MS" pitchFamily="34" charset="-128"/>
                <a:cs typeface="Arial Unicode MS" pitchFamily="34" charset="-128"/>
              </a:rPr>
              <a:t>Engaged  </a:t>
            </a:r>
            <a:r>
              <a:rPr lang="en-US" sz="3000" b="1" dirty="0" smtClean="0">
                <a:solidFill>
                  <a:schemeClr val="accent3"/>
                </a:solidFill>
                <a:ea typeface="Arial Unicode MS" pitchFamily="34" charset="-128"/>
                <a:cs typeface="Arial Unicode MS" pitchFamily="34" charset="-128"/>
              </a:rPr>
              <a:t>to Maria in January … </a:t>
            </a:r>
            <a:r>
              <a:rPr lang="en-US" sz="3000" b="1" i="1" dirty="0" smtClean="0">
                <a:solidFill>
                  <a:schemeClr val="accent3"/>
                </a:solidFill>
                <a:ea typeface="Arial Unicode MS" pitchFamily="34" charset="-128"/>
                <a:cs typeface="Arial Unicode MS" pitchFamily="34" charset="-128"/>
              </a:rPr>
              <a:t>JAILED  </a:t>
            </a:r>
            <a:r>
              <a:rPr lang="en-US" sz="3000" b="1" dirty="0" smtClean="0">
                <a:solidFill>
                  <a:schemeClr val="accent3"/>
                </a:solidFill>
                <a:ea typeface="Arial Unicode MS" pitchFamily="34" charset="-128"/>
                <a:cs typeface="Arial Unicode MS" pitchFamily="34" charset="-128"/>
              </a:rPr>
              <a:t>by the Gestapo 4/5/43;  would spend 18 mos @ Tegel.</a:t>
            </a:r>
          </a:p>
          <a:p>
            <a:pPr marL="0" indent="0">
              <a:buNone/>
            </a:pPr>
            <a:endParaRPr lang="en-US" sz="1500" b="1" i="1" dirty="0" smtClean="0">
              <a:solidFill>
                <a:schemeClr val="accent3"/>
              </a:solidFill>
              <a:ea typeface="Arial Unicode MS" pitchFamily="34" charset="-128"/>
              <a:cs typeface="Arial Unicode MS" pitchFamily="34" charset="-128"/>
            </a:endParaRPr>
          </a:p>
          <a:p>
            <a:pPr marL="338138" indent="-338138">
              <a:buFont typeface="Arial" pitchFamily="34" charset="0"/>
              <a:buChar char="•"/>
            </a:pPr>
            <a:r>
              <a:rPr lang="en-US" sz="3000" b="1" dirty="0" smtClean="0">
                <a:solidFill>
                  <a:schemeClr val="accent3"/>
                </a:solidFill>
                <a:ea typeface="Arial Unicode MS" pitchFamily="34" charset="-128"/>
                <a:cs typeface="Arial Unicode MS" pitchFamily="34" charset="-128"/>
              </a:rPr>
              <a:t>Also arrested that day:</a:t>
            </a:r>
          </a:p>
          <a:p>
            <a:pPr marL="658178" lvl="1" indent="-338138">
              <a:buFont typeface="Courier New" pitchFamily="49" charset="0"/>
              <a:buChar char="o"/>
            </a:pPr>
            <a:r>
              <a:rPr lang="en-US" b="1" dirty="0" smtClean="0">
                <a:solidFill>
                  <a:schemeClr val="accent3"/>
                </a:solidFill>
                <a:ea typeface="Arial Unicode MS" pitchFamily="34" charset="-128"/>
                <a:cs typeface="Arial Unicode MS" pitchFamily="34" charset="-128"/>
              </a:rPr>
              <a:t>Hans Dohnanyi (Abwehr, conspiracist)</a:t>
            </a:r>
          </a:p>
          <a:p>
            <a:pPr marL="658178" lvl="1" indent="-338138">
              <a:buFont typeface="Courier New" pitchFamily="49" charset="0"/>
              <a:buChar char="o"/>
            </a:pPr>
            <a:r>
              <a:rPr lang="en-US" b="1" dirty="0" smtClean="0">
                <a:solidFill>
                  <a:schemeClr val="accent3"/>
                </a:solidFill>
                <a:ea typeface="Arial Unicode MS" pitchFamily="34" charset="-128"/>
                <a:cs typeface="Arial Unicode MS" pitchFamily="34" charset="-128"/>
              </a:rPr>
              <a:t>Joseph Muller (Abwehr, conspiracist) &amp; his wife</a:t>
            </a:r>
          </a:p>
          <a:p>
            <a:pPr marL="658178" lvl="1" indent="-338138">
              <a:buFont typeface="Courier New" pitchFamily="49" charset="0"/>
              <a:buChar char="o"/>
            </a:pPr>
            <a:r>
              <a:rPr lang="en-US" b="1" dirty="0" smtClean="0">
                <a:solidFill>
                  <a:schemeClr val="accent3"/>
                </a:solidFill>
                <a:ea typeface="Arial Unicode MS" pitchFamily="34" charset="-128"/>
                <a:cs typeface="Arial Unicode MS" pitchFamily="34" charset="-128"/>
              </a:rPr>
              <a:t>Christine </a:t>
            </a:r>
            <a:r>
              <a:rPr lang="en-US" b="1" i="1" dirty="0" smtClean="0">
                <a:solidFill>
                  <a:schemeClr val="accent3"/>
                </a:solidFill>
                <a:ea typeface="Arial Unicode MS" pitchFamily="34" charset="-128"/>
                <a:cs typeface="Arial Unicode MS" pitchFamily="34" charset="-128"/>
              </a:rPr>
              <a:t>Bonhoeffer  </a:t>
            </a:r>
            <a:r>
              <a:rPr lang="en-US" b="1" dirty="0" smtClean="0">
                <a:solidFill>
                  <a:schemeClr val="accent3"/>
                </a:solidFill>
                <a:ea typeface="Arial Unicode MS" pitchFamily="34" charset="-128"/>
                <a:cs typeface="Arial Unicode MS" pitchFamily="34" charset="-128"/>
              </a:rPr>
              <a:t>(sister,  conspiracist)</a:t>
            </a:r>
          </a:p>
          <a:p>
            <a:pPr marL="658178" lvl="1" indent="-338138">
              <a:buNone/>
            </a:pPr>
            <a:endParaRPr lang="en-US" sz="1400" b="1" dirty="0" smtClean="0">
              <a:solidFill>
                <a:schemeClr val="accent3"/>
              </a:solidFill>
              <a:ea typeface="Arial Unicode MS" pitchFamily="34" charset="-128"/>
              <a:cs typeface="Arial Unicode MS" pitchFamily="34" charset="-128"/>
            </a:endParaRPr>
          </a:p>
          <a:p>
            <a:pPr marL="338138" lvl="1" indent="-338138">
              <a:buFont typeface="Arial" pitchFamily="34" charset="0"/>
              <a:buChar char="•"/>
            </a:pPr>
            <a:r>
              <a:rPr lang="en-US" sz="2800" b="1" dirty="0" smtClean="0">
                <a:solidFill>
                  <a:schemeClr val="accent3"/>
                </a:solidFill>
                <a:ea typeface="Arial Unicode MS" pitchFamily="34" charset="-128"/>
                <a:cs typeface="Arial Unicode MS" pitchFamily="34" charset="-128"/>
              </a:rPr>
              <a:t>Treated as a </a:t>
            </a:r>
            <a:r>
              <a:rPr lang="en-US" sz="2800" b="1" i="1" dirty="0" smtClean="0">
                <a:solidFill>
                  <a:schemeClr val="accent3"/>
                </a:solidFill>
                <a:ea typeface="Arial Unicode MS" pitchFamily="34" charset="-128"/>
                <a:cs typeface="Arial Unicode MS" pitchFamily="34" charset="-128"/>
              </a:rPr>
              <a:t>felon  </a:t>
            </a:r>
            <a:r>
              <a:rPr lang="en-US" sz="2800" b="1" dirty="0" smtClean="0">
                <a:solidFill>
                  <a:schemeClr val="accent3"/>
                </a:solidFill>
                <a:ea typeface="Arial Unicode MS" pitchFamily="34" charset="-128"/>
                <a:cs typeface="Arial Unicode MS" pitchFamily="34" charset="-128"/>
              </a:rPr>
              <a:t>first 12 days … but w/o being told charges.</a:t>
            </a:r>
            <a:endParaRPr lang="en-US" sz="2800" b="1" dirty="0">
              <a:solidFill>
                <a:schemeClr val="accent3"/>
              </a:solidFill>
              <a:ea typeface="Arial Unicode MS" pitchFamily="34" charset="-128"/>
              <a:cs typeface="Arial Unicode MS" pitchFamily="34"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381000"/>
            <a:ext cx="5486400" cy="533400"/>
          </a:xfrm>
        </p:spPr>
        <p:txBody>
          <a:bodyPr>
            <a:noAutofit/>
          </a:bodyPr>
          <a:lstStyle/>
          <a:p>
            <a:pPr algn="ctr"/>
            <a:r>
              <a:rPr lang="en-US" sz="3600" dirty="0" smtClean="0">
                <a:solidFill>
                  <a:schemeClr val="accent3"/>
                </a:solidFill>
                <a:latin typeface="Arial Unicode MS" pitchFamily="34" charset="-128"/>
                <a:ea typeface="Arial Unicode MS" pitchFamily="34" charset="-128"/>
                <a:cs typeface="Arial Unicode MS" pitchFamily="34" charset="-128"/>
              </a:rPr>
              <a:t>Tegel Prison</a:t>
            </a:r>
            <a:endParaRPr lang="en-US" sz="3600" dirty="0">
              <a:solidFill>
                <a:schemeClr val="accent3"/>
              </a:solidFill>
              <a:latin typeface="Arial Unicode MS" pitchFamily="34" charset="-128"/>
              <a:ea typeface="Arial Unicode MS" pitchFamily="34" charset="-128"/>
              <a:cs typeface="Arial Unicode MS" pitchFamily="34" charset="-128"/>
            </a:endParaRPr>
          </a:p>
        </p:txBody>
      </p:sp>
      <p:pic>
        <p:nvPicPr>
          <p:cNvPr id="134146" name="Picture 2" descr="C:\Users\Marsh Family\Pictures\Bonhoeffer Pics\imagesCAPD5A9R.jpg"/>
          <p:cNvPicPr>
            <a:picLocks noGrp="1" noChangeAspect="1" noChangeArrowheads="1"/>
          </p:cNvPicPr>
          <p:nvPr>
            <p:ph type="pic" idx="1"/>
          </p:nvPr>
        </p:nvPicPr>
        <p:blipFill>
          <a:blip r:embed="rId3" cstate="print"/>
          <a:srcRect l="4530" r="4530"/>
          <a:stretch>
            <a:fillRect/>
          </a:stretch>
        </p:blipFill>
        <p:spPr bwMode="auto">
          <a:xfrm>
            <a:off x="1752600" y="1371600"/>
            <a:ext cx="5486400" cy="4114800"/>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5029200"/>
            <a:ext cx="5486400" cy="566738"/>
          </a:xfrm>
        </p:spPr>
        <p:txBody>
          <a:bodyPr>
            <a:noAutofit/>
          </a:bodyPr>
          <a:lstStyle/>
          <a:p>
            <a:pPr algn="ctr"/>
            <a:r>
              <a:rPr lang="en-US" sz="3600" dirty="0" smtClean="0">
                <a:solidFill>
                  <a:schemeClr val="accent3"/>
                </a:solidFill>
                <a:ea typeface="Arial Unicode MS" pitchFamily="34" charset="-128"/>
                <a:cs typeface="Arial Unicode MS" pitchFamily="34" charset="-128"/>
              </a:rPr>
              <a:t>CELL  92</a:t>
            </a:r>
            <a:endParaRPr lang="en-US" sz="3600" dirty="0">
              <a:solidFill>
                <a:schemeClr val="accent3"/>
              </a:solidFill>
              <a:ea typeface="Arial Unicode MS" pitchFamily="34" charset="-128"/>
              <a:cs typeface="Arial Unicode MS" pitchFamily="34" charset="-128"/>
            </a:endParaRPr>
          </a:p>
        </p:txBody>
      </p:sp>
      <p:pic>
        <p:nvPicPr>
          <p:cNvPr id="135171" name="Picture 3" descr="C:\Users\Marsh Family\Pictures\Bonhoeffer Pics\Zelle_Tegel_jpg.jpg"/>
          <p:cNvPicPr>
            <a:picLocks noChangeAspect="1" noChangeArrowheads="1"/>
          </p:cNvPicPr>
          <p:nvPr/>
        </p:nvPicPr>
        <p:blipFill>
          <a:blip r:embed="rId3" cstate="print"/>
          <a:srcRect/>
          <a:stretch>
            <a:fillRect/>
          </a:stretch>
        </p:blipFill>
        <p:spPr bwMode="auto">
          <a:xfrm>
            <a:off x="3124200" y="609600"/>
            <a:ext cx="2819400" cy="3962400"/>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solidFill>
                  <a:schemeClr val="accent3"/>
                </a:solidFill>
                <a:ea typeface="Arial Unicode MS" pitchFamily="34" charset="-128"/>
                <a:cs typeface="Arial Unicode MS" pitchFamily="34" charset="-128"/>
              </a:rPr>
              <a:t>Tegel</a:t>
            </a:r>
            <a:r>
              <a:rPr lang="en-US" sz="3600" b="1" dirty="0" smtClean="0">
                <a:solidFill>
                  <a:schemeClr val="accent3"/>
                </a:solidFill>
                <a:ea typeface="Arial Unicode MS" pitchFamily="34" charset="-128"/>
                <a:cs typeface="Arial Unicode MS" pitchFamily="34" charset="-128"/>
              </a:rPr>
              <a:t> Prison  </a:t>
            </a:r>
            <a:r>
              <a:rPr lang="en-US" sz="3600" b="1" i="1" dirty="0" smtClean="0">
                <a:solidFill>
                  <a:schemeClr val="accent3"/>
                </a:solidFill>
                <a:ea typeface="Arial Unicode MS" pitchFamily="34" charset="-128"/>
                <a:cs typeface="Arial Unicode MS" pitchFamily="34" charset="-128"/>
              </a:rPr>
              <a:t>Perspective  </a:t>
            </a:r>
            <a:endParaRPr lang="en-US" sz="3600" b="1" dirty="0">
              <a:solidFill>
                <a:schemeClr val="accent3"/>
              </a:solidFill>
              <a:ea typeface="Arial Unicode MS" pitchFamily="34" charset="-128"/>
              <a:cs typeface="Arial Unicode MS" pitchFamily="34" charset="-128"/>
            </a:endParaRPr>
          </a:p>
        </p:txBody>
      </p:sp>
      <p:sp>
        <p:nvSpPr>
          <p:cNvPr id="3" name="Content Placeholder 2"/>
          <p:cNvSpPr>
            <a:spLocks noGrp="1"/>
          </p:cNvSpPr>
          <p:nvPr>
            <p:ph idx="1"/>
          </p:nvPr>
        </p:nvSpPr>
        <p:spPr/>
        <p:txBody>
          <a:bodyPr>
            <a:normAutofit/>
          </a:bodyPr>
          <a:lstStyle/>
          <a:p>
            <a:pPr marL="338138" indent="-338138">
              <a:buFont typeface="Arial" pitchFamily="34" charset="0"/>
              <a:buChar char="•"/>
            </a:pPr>
            <a:r>
              <a:rPr lang="en-US" sz="2400" b="1" dirty="0" smtClean="0">
                <a:solidFill>
                  <a:schemeClr val="accent3"/>
                </a:solidFill>
                <a:ea typeface="Arial Unicode MS" pitchFamily="34" charset="-128"/>
                <a:cs typeface="Arial Unicode MS" pitchFamily="34" charset="-128"/>
              </a:rPr>
              <a:t>daily prayers, meditation, writing; guards befriended; cell left open for guards &amp; fellow prisoner access.</a:t>
            </a:r>
          </a:p>
          <a:p>
            <a:pPr marL="338138" indent="-338138">
              <a:buNone/>
            </a:pPr>
            <a:endParaRPr lang="en-US" sz="1400" b="1" dirty="0" smtClean="0">
              <a:solidFill>
                <a:schemeClr val="accent3"/>
              </a:solidFill>
              <a:ea typeface="Arial Unicode MS" pitchFamily="34" charset="-128"/>
              <a:cs typeface="Arial Unicode MS" pitchFamily="34" charset="-128"/>
            </a:endParaRPr>
          </a:p>
          <a:p>
            <a:pPr marL="338138" indent="-338138">
              <a:buFont typeface="Arial" pitchFamily="34" charset="0"/>
              <a:buChar char="•"/>
            </a:pPr>
            <a:r>
              <a:rPr lang="en-US" sz="2400" b="1" dirty="0" smtClean="0">
                <a:solidFill>
                  <a:schemeClr val="accent3"/>
                </a:solidFill>
                <a:ea typeface="Arial Unicode MS" pitchFamily="34" charset="-128"/>
                <a:cs typeface="Arial Unicode MS" pitchFamily="34" charset="-128"/>
              </a:rPr>
              <a:t>could write / receive one-letter/10 days; guards snuck others in/out (200 pages 11/43 - 8/44 to Eberhard Bethge alone)</a:t>
            </a:r>
          </a:p>
          <a:p>
            <a:pPr marL="338138" indent="-338138">
              <a:buNone/>
            </a:pPr>
            <a:endParaRPr lang="en-US" sz="1400" b="1" dirty="0" smtClean="0">
              <a:solidFill>
                <a:schemeClr val="accent3"/>
              </a:solidFill>
              <a:ea typeface="Arial Unicode MS" pitchFamily="34" charset="-128"/>
              <a:cs typeface="Arial Unicode MS" pitchFamily="34" charset="-128"/>
            </a:endParaRPr>
          </a:p>
          <a:p>
            <a:pPr marL="338138" indent="-338138">
              <a:buFont typeface="Arial" pitchFamily="34" charset="0"/>
              <a:buChar char="•"/>
            </a:pPr>
            <a:r>
              <a:rPr lang="en-US" sz="2400" b="1" dirty="0" smtClean="0">
                <a:solidFill>
                  <a:schemeClr val="accent3"/>
                </a:solidFill>
                <a:ea typeface="Arial Unicode MS" pitchFamily="34" charset="-128"/>
                <a:cs typeface="Arial Unicode MS" pitchFamily="34" charset="-128"/>
              </a:rPr>
              <a:t>Family visits  (wkly as permitted) and Maria (17 over 18 </a:t>
            </a:r>
            <a:r>
              <a:rPr lang="en-US" sz="2400" b="1" dirty="0" err="1" smtClean="0">
                <a:solidFill>
                  <a:schemeClr val="accent3"/>
                </a:solidFill>
                <a:ea typeface="Arial Unicode MS" pitchFamily="34" charset="-128"/>
                <a:cs typeface="Arial Unicode MS" pitchFamily="34" charset="-128"/>
              </a:rPr>
              <a:t>mos</a:t>
            </a:r>
            <a:r>
              <a:rPr lang="en-US" sz="2400" b="1" dirty="0" smtClean="0">
                <a:solidFill>
                  <a:schemeClr val="accent3"/>
                </a:solidFill>
                <a:ea typeface="Arial Unicode MS" pitchFamily="34" charset="-128"/>
                <a:cs typeface="Arial Unicode MS" pitchFamily="34" charset="-128"/>
              </a:rPr>
              <a:t>)</a:t>
            </a:r>
          </a:p>
          <a:p>
            <a:pPr marL="338138" indent="-338138">
              <a:buNone/>
            </a:pPr>
            <a:endParaRPr lang="en-US" sz="1400" b="1" dirty="0" smtClean="0">
              <a:solidFill>
                <a:schemeClr val="accent3"/>
              </a:solidFill>
              <a:ea typeface="Arial Unicode MS" pitchFamily="34" charset="-128"/>
              <a:cs typeface="Arial Unicode MS" pitchFamily="34" charset="-128"/>
            </a:endParaRPr>
          </a:p>
          <a:p>
            <a:pPr marL="338138" indent="-338138">
              <a:buFont typeface="Arial" pitchFamily="34" charset="0"/>
              <a:buChar char="•"/>
            </a:pPr>
            <a:r>
              <a:rPr lang="en-US" sz="2400" b="1" dirty="0" smtClean="0">
                <a:solidFill>
                  <a:schemeClr val="accent3"/>
                </a:solidFill>
                <a:ea typeface="Arial Unicode MS" pitchFamily="34" charset="-128"/>
                <a:cs typeface="Arial Unicode MS" pitchFamily="34" charset="-128"/>
              </a:rPr>
              <a:t>Allowed NO self-pity; was repulsed by it in others.</a:t>
            </a:r>
          </a:p>
          <a:p>
            <a:pPr marL="338138" indent="-338138">
              <a:buNone/>
            </a:pPr>
            <a:endParaRPr lang="en-US" sz="1400" b="1" dirty="0" smtClean="0">
              <a:solidFill>
                <a:schemeClr val="accent3"/>
              </a:solidFill>
              <a:ea typeface="Arial Unicode MS" pitchFamily="34" charset="-128"/>
              <a:cs typeface="Arial Unicode MS" pitchFamily="34" charset="-128"/>
            </a:endParaRPr>
          </a:p>
          <a:p>
            <a:pPr marL="338138" indent="-338138">
              <a:buFont typeface="Arial" pitchFamily="34" charset="0"/>
              <a:buChar char="•"/>
            </a:pPr>
            <a:r>
              <a:rPr lang="en-US" sz="2400" b="1" dirty="0" smtClean="0">
                <a:solidFill>
                  <a:schemeClr val="accent3"/>
                </a:solidFill>
                <a:ea typeface="Arial Unicode MS" pitchFamily="34" charset="-128"/>
                <a:cs typeface="Arial Unicode MS" pitchFamily="34" charset="-128"/>
              </a:rPr>
              <a:t>Gave opportunity to escape to another prisoner.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b="1" dirty="0" smtClean="0">
                <a:solidFill>
                  <a:schemeClr val="accent3"/>
                </a:solidFill>
                <a:ea typeface="Arial Unicode MS" pitchFamily="34" charset="-128"/>
                <a:cs typeface="Arial Unicode MS" pitchFamily="34" charset="-128"/>
              </a:rPr>
              <a:t>Fallout of  7/20/44  Bomb</a:t>
            </a:r>
            <a:endParaRPr lang="en-US" sz="3600" b="1" dirty="0">
              <a:solidFill>
                <a:schemeClr val="accent3"/>
              </a:solidFill>
              <a:ea typeface="Arial Unicode MS" pitchFamily="34" charset="-128"/>
              <a:cs typeface="Arial Unicode MS" pitchFamily="34" charset="-128"/>
            </a:endParaRPr>
          </a:p>
        </p:txBody>
      </p:sp>
      <p:sp>
        <p:nvSpPr>
          <p:cNvPr id="3" name="Content Placeholder 2"/>
          <p:cNvSpPr>
            <a:spLocks noGrp="1"/>
          </p:cNvSpPr>
          <p:nvPr>
            <p:ph idx="1"/>
          </p:nvPr>
        </p:nvSpPr>
        <p:spPr>
          <a:xfrm>
            <a:off x="457200" y="1295400"/>
            <a:ext cx="8229600" cy="5013960"/>
          </a:xfrm>
        </p:spPr>
        <p:txBody>
          <a:bodyPr/>
          <a:lstStyle/>
          <a:p>
            <a:pPr marL="0" indent="0">
              <a:buNone/>
            </a:pPr>
            <a:r>
              <a:rPr lang="en-US" sz="2800" b="1" dirty="0" smtClean="0">
                <a:solidFill>
                  <a:schemeClr val="accent3"/>
                </a:solidFill>
                <a:ea typeface="Arial Unicode MS" pitchFamily="34" charset="-128"/>
                <a:cs typeface="Arial Unicode MS" pitchFamily="34" charset="-128"/>
              </a:rPr>
              <a:t>Everyone remotely involved in the conspiracy was arrested / interrogated; many were tortured.</a:t>
            </a:r>
          </a:p>
          <a:p>
            <a:pPr marL="0" indent="0">
              <a:buNone/>
            </a:pPr>
            <a:endParaRPr lang="en-US" sz="1400" b="1" dirty="0" smtClean="0">
              <a:solidFill>
                <a:schemeClr val="accent3"/>
              </a:solidFill>
              <a:ea typeface="Arial Unicode MS" pitchFamily="34" charset="-128"/>
              <a:cs typeface="Arial Unicode MS" pitchFamily="34" charset="-128"/>
            </a:endParaRPr>
          </a:p>
          <a:p>
            <a:pPr marL="338138" indent="-338138">
              <a:buFont typeface="Arial" pitchFamily="34" charset="0"/>
              <a:buChar char="•"/>
            </a:pPr>
            <a:r>
              <a:rPr lang="en-US" sz="2400" b="1" dirty="0" smtClean="0">
                <a:solidFill>
                  <a:schemeClr val="accent3"/>
                </a:solidFill>
                <a:ea typeface="Arial Unicode MS" pitchFamily="34" charset="-128"/>
                <a:cs typeface="Arial Unicode MS" pitchFamily="34" charset="-128"/>
              </a:rPr>
              <a:t>Trials in the </a:t>
            </a:r>
            <a:r>
              <a:rPr lang="en-US" sz="2400" b="1" i="1" dirty="0" smtClean="0">
                <a:solidFill>
                  <a:schemeClr val="accent3"/>
                </a:solidFill>
                <a:ea typeface="Arial Unicode MS" pitchFamily="34" charset="-128"/>
                <a:cs typeface="Arial Unicode MS" pitchFamily="34" charset="-128"/>
              </a:rPr>
              <a:t>People’s Court </a:t>
            </a:r>
            <a:r>
              <a:rPr lang="en-US" sz="2400" b="1" dirty="0" smtClean="0">
                <a:solidFill>
                  <a:schemeClr val="accent3"/>
                </a:solidFill>
                <a:ea typeface="Arial Unicode MS" pitchFamily="34" charset="-128"/>
                <a:cs typeface="Arial Unicode MS" pitchFamily="34" charset="-128"/>
              </a:rPr>
              <a:t>were </a:t>
            </a:r>
            <a:r>
              <a:rPr lang="en-US" sz="2400" b="1" i="1" dirty="0" smtClean="0">
                <a:solidFill>
                  <a:schemeClr val="accent3"/>
                </a:solidFill>
                <a:ea typeface="Arial Unicode MS" pitchFamily="34" charset="-128"/>
                <a:cs typeface="Arial Unicode MS" pitchFamily="34" charset="-128"/>
              </a:rPr>
              <a:t>perfunctory </a:t>
            </a:r>
            <a:endParaRPr lang="en-US" sz="2400" b="1" dirty="0" smtClean="0">
              <a:solidFill>
                <a:schemeClr val="accent3"/>
              </a:solidFill>
              <a:ea typeface="Arial Unicode MS" pitchFamily="34" charset="-128"/>
              <a:cs typeface="Arial Unicode MS" pitchFamily="34" charset="-128"/>
            </a:endParaRPr>
          </a:p>
          <a:p>
            <a:pPr marL="338138" indent="-338138">
              <a:buNone/>
            </a:pPr>
            <a:endParaRPr lang="en-US" sz="1400" b="1" dirty="0" smtClean="0">
              <a:solidFill>
                <a:schemeClr val="accent3"/>
              </a:solidFill>
              <a:ea typeface="Arial Unicode MS" pitchFamily="34" charset="-128"/>
              <a:cs typeface="Arial Unicode MS" pitchFamily="34" charset="-128"/>
            </a:endParaRPr>
          </a:p>
          <a:p>
            <a:pPr marL="338138" indent="-338138"/>
            <a:r>
              <a:rPr lang="en-US" sz="2400" b="1" dirty="0" smtClean="0">
                <a:solidFill>
                  <a:schemeClr val="accent3"/>
                </a:solidFill>
                <a:ea typeface="Arial Unicode MS" pitchFamily="34" charset="-128"/>
                <a:cs typeface="Arial Unicode MS" pitchFamily="34" charset="-128"/>
              </a:rPr>
              <a:t>Gen Paul von </a:t>
            </a:r>
            <a:r>
              <a:rPr lang="en-US" sz="2400" b="1" dirty="0" err="1" smtClean="0">
                <a:solidFill>
                  <a:schemeClr val="accent3"/>
                </a:solidFill>
                <a:ea typeface="Arial Unicode MS" pitchFamily="34" charset="-128"/>
                <a:cs typeface="Arial Unicode MS" pitchFamily="34" charset="-128"/>
              </a:rPr>
              <a:t>Hase</a:t>
            </a:r>
            <a:r>
              <a:rPr lang="en-US" sz="2400" b="1" dirty="0" smtClean="0">
                <a:solidFill>
                  <a:schemeClr val="accent3"/>
                </a:solidFill>
                <a:ea typeface="Arial Unicode MS" pitchFamily="34" charset="-128"/>
                <a:cs typeface="Arial Unicode MS" pitchFamily="34" charset="-128"/>
              </a:rPr>
              <a:t>  (Dietrich’s uncle in Paula’s family,) sentenced / hung Aug 8.</a:t>
            </a:r>
          </a:p>
          <a:p>
            <a:pPr marL="338138" indent="-338138">
              <a:buNone/>
            </a:pPr>
            <a:endParaRPr lang="en-US" sz="1400" b="1" dirty="0" smtClean="0">
              <a:solidFill>
                <a:schemeClr val="accent3"/>
              </a:solidFill>
              <a:ea typeface="Arial Unicode MS" pitchFamily="34" charset="-128"/>
              <a:cs typeface="Arial Unicode MS" pitchFamily="34" charset="-128"/>
            </a:endParaRPr>
          </a:p>
          <a:p>
            <a:pPr marL="338138" indent="-338138">
              <a:buFont typeface="Arial" pitchFamily="34" charset="0"/>
              <a:buChar char="•"/>
            </a:pPr>
            <a:r>
              <a:rPr lang="en-US" sz="2400" b="1" dirty="0" smtClean="0">
                <a:solidFill>
                  <a:schemeClr val="accent3"/>
                </a:solidFill>
                <a:ea typeface="Arial Unicode MS" pitchFamily="34" charset="-128"/>
                <a:cs typeface="Arial Unicode MS" pitchFamily="34" charset="-128"/>
              </a:rPr>
              <a:t>Hans Dohnanyi’s files &amp; records seized 9/20/44;  his fate &amp; Dietrich’s were sealed from that point on.</a:t>
            </a:r>
            <a:endParaRPr lang="en-US" sz="2400" b="1" dirty="0">
              <a:solidFill>
                <a:schemeClr val="accent3"/>
              </a:solidFill>
              <a:ea typeface="Arial Unicode MS" pitchFamily="34" charset="-128"/>
              <a:cs typeface="Arial Unicode MS" pitchFamily="34" charset="-12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dirty="0" smtClean="0">
                <a:solidFill>
                  <a:schemeClr val="accent3"/>
                </a:solidFill>
                <a:ea typeface="Arial Unicode MS" pitchFamily="34" charset="-128"/>
                <a:cs typeface="Arial Unicode MS" pitchFamily="34" charset="-128"/>
              </a:rPr>
              <a:t>The Road to Flossenbürg</a:t>
            </a:r>
            <a:endParaRPr lang="en-US" sz="3600" dirty="0">
              <a:solidFill>
                <a:schemeClr val="accent3"/>
              </a:solidFill>
              <a:ea typeface="Arial Unicode MS" pitchFamily="34" charset="-128"/>
              <a:cs typeface="Arial Unicode MS" pitchFamily="34" charset="-128"/>
            </a:endParaRPr>
          </a:p>
        </p:txBody>
      </p:sp>
      <p:sp>
        <p:nvSpPr>
          <p:cNvPr id="3" name="Content Placeholder 2"/>
          <p:cNvSpPr>
            <a:spLocks noGrp="1"/>
          </p:cNvSpPr>
          <p:nvPr>
            <p:ph idx="1"/>
          </p:nvPr>
        </p:nvSpPr>
        <p:spPr/>
        <p:txBody>
          <a:bodyPr/>
          <a:lstStyle/>
          <a:p>
            <a:pPr marL="0" indent="0">
              <a:buNone/>
            </a:pPr>
            <a:r>
              <a:rPr lang="en-US" sz="2800" b="1" dirty="0" smtClean="0">
                <a:solidFill>
                  <a:schemeClr val="accent3"/>
                </a:solidFill>
                <a:latin typeface="+mj-lt"/>
                <a:ea typeface="Arial Unicode MS" pitchFamily="34" charset="-128"/>
                <a:cs typeface="Arial Unicode MS" pitchFamily="34" charset="-128"/>
              </a:rPr>
              <a:t>From </a:t>
            </a:r>
            <a:r>
              <a:rPr lang="en-US" sz="2800" b="1" dirty="0" err="1" smtClean="0">
                <a:solidFill>
                  <a:schemeClr val="accent3"/>
                </a:solidFill>
                <a:latin typeface="+mj-lt"/>
                <a:ea typeface="Arial Unicode MS" pitchFamily="34" charset="-128"/>
                <a:cs typeface="Arial Unicode MS" pitchFamily="34" charset="-128"/>
              </a:rPr>
              <a:t>Tegel</a:t>
            </a:r>
            <a:r>
              <a:rPr lang="en-US" sz="2800" b="1" dirty="0" smtClean="0">
                <a:solidFill>
                  <a:schemeClr val="accent3"/>
                </a:solidFill>
                <a:latin typeface="+mj-lt"/>
                <a:ea typeface="Arial Unicode MS" pitchFamily="34" charset="-128"/>
                <a:cs typeface="Arial Unicode MS" pitchFamily="34" charset="-128"/>
              </a:rPr>
              <a:t> prison, where he spent 18 months, it was just a question of time before he would be one of the victims of the assassination investigations ...</a:t>
            </a:r>
          </a:p>
          <a:p>
            <a:pPr marL="0" indent="0">
              <a:buNone/>
            </a:pPr>
            <a:endParaRPr lang="en-US" sz="1400" b="1" dirty="0" smtClean="0">
              <a:solidFill>
                <a:schemeClr val="accent3"/>
              </a:solidFill>
              <a:latin typeface="+mj-lt"/>
              <a:ea typeface="Arial Unicode MS" pitchFamily="34" charset="-128"/>
              <a:cs typeface="Arial Unicode MS" pitchFamily="34" charset="-128"/>
            </a:endParaRPr>
          </a:p>
          <a:p>
            <a:pPr marL="338138" indent="-338138">
              <a:buFont typeface="Arial" pitchFamily="34" charset="0"/>
              <a:buChar char="•"/>
            </a:pPr>
            <a:r>
              <a:rPr lang="en-US" sz="2400" b="1" dirty="0" smtClean="0">
                <a:solidFill>
                  <a:schemeClr val="accent3"/>
                </a:solidFill>
                <a:latin typeface="+mj-lt"/>
                <a:ea typeface="Arial Unicode MS" pitchFamily="34" charset="-128"/>
                <a:cs typeface="Arial Unicode MS" pitchFamily="34" charset="-128"/>
              </a:rPr>
              <a:t>Oct 8, 1944  -  moved to Gestapo  prison - Berlin</a:t>
            </a:r>
          </a:p>
          <a:p>
            <a:pPr marL="338138" indent="-338138">
              <a:buNone/>
            </a:pPr>
            <a:endParaRPr lang="en-US" sz="1400" b="1" dirty="0" smtClean="0">
              <a:solidFill>
                <a:schemeClr val="accent3"/>
              </a:solidFill>
              <a:latin typeface="+mj-lt"/>
              <a:ea typeface="Arial Unicode MS" pitchFamily="34" charset="-128"/>
              <a:cs typeface="Arial Unicode MS" pitchFamily="34" charset="-128"/>
            </a:endParaRPr>
          </a:p>
          <a:p>
            <a:pPr marL="338138" indent="-338138">
              <a:buFont typeface="Arial" pitchFamily="34" charset="0"/>
              <a:buChar char="•"/>
            </a:pPr>
            <a:r>
              <a:rPr lang="en-US" sz="2400" b="1" dirty="0" smtClean="0">
                <a:solidFill>
                  <a:schemeClr val="accent3"/>
                </a:solidFill>
                <a:latin typeface="+mj-lt"/>
                <a:ea typeface="Arial Unicode MS" pitchFamily="34" charset="-128"/>
                <a:cs typeface="Arial Unicode MS" pitchFamily="34" charset="-128"/>
              </a:rPr>
              <a:t>Feb 7, 1945  -  to Buchenwald (en route to </a:t>
            </a:r>
            <a:r>
              <a:rPr lang="en-US" sz="2400" b="1" dirty="0" err="1" smtClean="0">
                <a:solidFill>
                  <a:schemeClr val="accent3"/>
                </a:solidFill>
                <a:latin typeface="+mj-lt"/>
                <a:ea typeface="Arial Unicode MS" pitchFamily="34" charset="-128"/>
                <a:cs typeface="Arial Unicode MS" pitchFamily="34" charset="-128"/>
              </a:rPr>
              <a:t>Flossenbürg</a:t>
            </a:r>
            <a:r>
              <a:rPr lang="en-US" sz="2400" b="1" dirty="0" smtClean="0">
                <a:solidFill>
                  <a:schemeClr val="accent3"/>
                </a:solidFill>
                <a:latin typeface="+mj-lt"/>
                <a:ea typeface="Arial Unicode MS" pitchFamily="34" charset="-128"/>
                <a:cs typeface="Arial Unicode MS" pitchFamily="34" charset="-128"/>
              </a:rPr>
              <a:t>)</a:t>
            </a:r>
          </a:p>
          <a:p>
            <a:pPr marL="338138" indent="-338138">
              <a:buNone/>
            </a:pPr>
            <a:endParaRPr lang="en-US" sz="1400" b="1" dirty="0" smtClean="0">
              <a:solidFill>
                <a:schemeClr val="accent3"/>
              </a:solidFill>
              <a:latin typeface="+mj-lt"/>
              <a:ea typeface="Arial Unicode MS" pitchFamily="34" charset="-128"/>
              <a:cs typeface="Arial Unicode MS" pitchFamily="34" charset="-128"/>
            </a:endParaRPr>
          </a:p>
          <a:p>
            <a:pPr marL="338138" indent="-338138">
              <a:buFont typeface="Arial" pitchFamily="34" charset="0"/>
              <a:buChar char="•"/>
            </a:pPr>
            <a:r>
              <a:rPr lang="en-US" sz="2400" b="1" dirty="0" smtClean="0">
                <a:solidFill>
                  <a:schemeClr val="accent3"/>
                </a:solidFill>
                <a:latin typeface="+mj-lt"/>
                <a:ea typeface="Arial Unicode MS" pitchFamily="34" charset="-128"/>
                <a:cs typeface="Arial Unicode MS" pitchFamily="34" charset="-128"/>
              </a:rPr>
              <a:t>Apr 8, 1945  - Arrived Flossenbürg Sunday evening.  Was sentenced then executed Mon morning, 4/9.</a:t>
            </a:r>
          </a:p>
          <a:p>
            <a:pPr marL="338138" indent="-338138">
              <a:buFont typeface="Arial" pitchFamily="34" charset="0"/>
              <a:buChar char="•"/>
            </a:pPr>
            <a:endParaRPr lang="en-US" sz="2400" dirty="0">
              <a:solidFill>
                <a:schemeClr val="accent3"/>
              </a:solidFill>
              <a:effectLst>
                <a:outerShdw blurRad="38100" dist="38100" dir="2700000" algn="tl">
                  <a:srgbClr val="000000">
                    <a:alpha val="43137"/>
                  </a:srgbClr>
                </a:outerShdw>
              </a:effectLst>
              <a:latin typeface="+mj-lt"/>
              <a:ea typeface="Arial Unicode MS" pitchFamily="34" charset="-128"/>
              <a:cs typeface="Arial Unicode MS" pitchFamily="34" charset="-128"/>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5486400"/>
            <a:ext cx="5486400" cy="566738"/>
          </a:xfrm>
        </p:spPr>
        <p:txBody>
          <a:bodyPr>
            <a:noAutofit/>
          </a:bodyPr>
          <a:lstStyle/>
          <a:p>
            <a:pPr algn="ctr"/>
            <a:r>
              <a:rPr lang="en-US" sz="3600" dirty="0" smtClean="0">
                <a:solidFill>
                  <a:schemeClr val="accent3"/>
                </a:solidFill>
                <a:effectLst>
                  <a:outerShdw blurRad="38100" dist="38100" dir="2700000" algn="tl">
                    <a:srgbClr val="000000">
                      <a:alpha val="43137"/>
                    </a:srgbClr>
                  </a:outerShdw>
                </a:effectLst>
                <a:ea typeface="Arial Unicode MS" pitchFamily="34" charset="-128"/>
                <a:cs typeface="Arial Unicode MS" pitchFamily="34" charset="-128"/>
              </a:rPr>
              <a:t>Flossenbürg</a:t>
            </a:r>
            <a:r>
              <a:rPr lang="en-US" sz="3600" dirty="0" smtClean="0">
                <a:solidFill>
                  <a:schemeClr val="accent3"/>
                </a:solidFill>
                <a:ea typeface="Arial Unicode MS" pitchFamily="34" charset="-128"/>
                <a:cs typeface="Arial Unicode MS" pitchFamily="34" charset="-128"/>
              </a:rPr>
              <a:t>  Prison</a:t>
            </a:r>
            <a:endParaRPr lang="en-US" sz="3600" dirty="0">
              <a:solidFill>
                <a:schemeClr val="accent3"/>
              </a:solidFill>
              <a:ea typeface="Arial Unicode MS" pitchFamily="34" charset="-128"/>
              <a:cs typeface="Arial Unicode MS" pitchFamily="34" charset="-128"/>
            </a:endParaRPr>
          </a:p>
        </p:txBody>
      </p:sp>
      <p:pic>
        <p:nvPicPr>
          <p:cNvPr id="136194" name="Picture 2" descr="C:\Users\Marsh Family\Pictures\Bonhoeffer Pics\Flossenbuerg_jpg.jpg"/>
          <p:cNvPicPr>
            <a:picLocks noChangeAspect="1" noChangeArrowheads="1"/>
          </p:cNvPicPr>
          <p:nvPr/>
        </p:nvPicPr>
        <p:blipFill>
          <a:blip r:embed="rId3" cstate="print"/>
          <a:srcRect/>
          <a:stretch>
            <a:fillRect/>
          </a:stretch>
        </p:blipFill>
        <p:spPr bwMode="auto">
          <a:xfrm>
            <a:off x="1295400" y="685800"/>
            <a:ext cx="6477000" cy="4552298"/>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77200" cy="868362"/>
          </a:xfrm>
        </p:spPr>
        <p:txBody>
          <a:bodyPr>
            <a:normAutofit/>
          </a:bodyPr>
          <a:lstStyle/>
          <a:p>
            <a:r>
              <a:rPr lang="en-US" sz="3600" b="1" i="1" dirty="0" smtClean="0">
                <a:solidFill>
                  <a:schemeClr val="accent3"/>
                </a:solidFill>
                <a:ea typeface="Arial Unicode MS" pitchFamily="34" charset="-128"/>
                <a:cs typeface="Arial Unicode MS" pitchFamily="34" charset="-128"/>
              </a:rPr>
              <a:t>Thank you</a:t>
            </a:r>
            <a:r>
              <a:rPr lang="en-US" sz="3600" b="1" dirty="0" smtClean="0">
                <a:solidFill>
                  <a:schemeClr val="accent3"/>
                </a:solidFill>
                <a:ea typeface="Arial Unicode MS" pitchFamily="34" charset="-128"/>
                <a:cs typeface="Arial Unicode MS" pitchFamily="34" charset="-128"/>
              </a:rPr>
              <a:t>, Dietrich</a:t>
            </a:r>
            <a:endParaRPr lang="en-US" sz="3600" b="1" dirty="0">
              <a:solidFill>
                <a:schemeClr val="accent3"/>
              </a:solidFill>
              <a:ea typeface="Arial Unicode MS" pitchFamily="34" charset="-128"/>
              <a:cs typeface="Arial Unicode MS" pitchFamily="34" charset="-128"/>
            </a:endParaRPr>
          </a:p>
        </p:txBody>
      </p:sp>
      <p:pic>
        <p:nvPicPr>
          <p:cNvPr id="138242" name="Picture 2" descr="C:\Users\Marsh Family\Pictures\Bonhoeffer Pics\DB_London_1939_jpg.jpg"/>
          <p:cNvPicPr>
            <a:picLocks noGrp="1" noChangeAspect="1" noChangeArrowheads="1"/>
          </p:cNvPicPr>
          <p:nvPr>
            <p:ph idx="1"/>
          </p:nvPr>
        </p:nvPicPr>
        <p:blipFill>
          <a:blip r:embed="rId3" cstate="print"/>
          <a:srcRect/>
          <a:stretch>
            <a:fillRect/>
          </a:stretch>
        </p:blipFill>
        <p:spPr bwMode="auto">
          <a:xfrm>
            <a:off x="3048000" y="1295400"/>
            <a:ext cx="3121172" cy="3121172"/>
          </a:xfrm>
          <a:prstGeom prst="rect">
            <a:avLst/>
          </a:prstGeom>
          <a:noFill/>
        </p:spPr>
      </p:pic>
      <p:sp>
        <p:nvSpPr>
          <p:cNvPr id="5" name="TextBox 4"/>
          <p:cNvSpPr txBox="1"/>
          <p:nvPr/>
        </p:nvSpPr>
        <p:spPr>
          <a:xfrm>
            <a:off x="3352800" y="4572000"/>
            <a:ext cx="2514600" cy="461665"/>
          </a:xfrm>
          <a:prstGeom prst="rect">
            <a:avLst/>
          </a:prstGeom>
          <a:noFill/>
        </p:spPr>
        <p:txBody>
          <a:bodyPr wrap="square" rtlCol="0">
            <a:spAutoFit/>
          </a:bodyPr>
          <a:lstStyle/>
          <a:p>
            <a:pPr algn="ctr"/>
            <a:r>
              <a:rPr lang="en-US" sz="2400" b="1" dirty="0" smtClean="0">
                <a:solidFill>
                  <a:schemeClr val="accent3"/>
                </a:solidFill>
                <a:effectLst>
                  <a:outerShdw blurRad="38100" dist="38100" dir="2700000" algn="tl">
                    <a:srgbClr val="000000">
                      <a:alpha val="43137"/>
                    </a:srgbClr>
                  </a:outerShdw>
                </a:effectLst>
                <a:latin typeface="+mj-lt"/>
                <a:ea typeface="Arial Unicode MS" pitchFamily="34" charset="-128"/>
                <a:cs typeface="Arial Unicode MS" pitchFamily="34" charset="-128"/>
              </a:rPr>
              <a:t>1906 - 1945</a:t>
            </a:r>
            <a:endParaRPr lang="en-US" sz="2400" b="1" dirty="0">
              <a:solidFill>
                <a:schemeClr val="accent3"/>
              </a:solidFill>
              <a:effectLst>
                <a:outerShdw blurRad="38100" dist="38100" dir="2700000" algn="tl">
                  <a:srgbClr val="000000">
                    <a:alpha val="43137"/>
                  </a:srgbClr>
                </a:outerShdw>
              </a:effectLst>
              <a:latin typeface="+mj-lt"/>
              <a:ea typeface="Arial Unicode MS" pitchFamily="34" charset="-128"/>
              <a:cs typeface="Arial Unicode MS" pitchFamily="34" charset="-128"/>
            </a:endParaRPr>
          </a:p>
        </p:txBody>
      </p:sp>
      <p:sp>
        <p:nvSpPr>
          <p:cNvPr id="6" name="TextBox 5"/>
          <p:cNvSpPr txBox="1"/>
          <p:nvPr/>
        </p:nvSpPr>
        <p:spPr>
          <a:xfrm>
            <a:off x="1143000" y="5334000"/>
            <a:ext cx="7162800" cy="461665"/>
          </a:xfrm>
          <a:prstGeom prst="rect">
            <a:avLst/>
          </a:prstGeom>
          <a:noFill/>
        </p:spPr>
        <p:txBody>
          <a:bodyPr wrap="square" rtlCol="0">
            <a:spAutoFit/>
          </a:bodyPr>
          <a:lstStyle/>
          <a:p>
            <a:pPr algn="ctr"/>
            <a:r>
              <a:rPr lang="en-US" sz="2400" b="1" i="1" dirty="0" smtClean="0">
                <a:solidFill>
                  <a:schemeClr val="accent3"/>
                </a:solidFill>
                <a:effectLst>
                  <a:outerShdw blurRad="38100" dist="38100" dir="2700000" algn="tl">
                    <a:srgbClr val="000000">
                      <a:alpha val="43137"/>
                    </a:srgbClr>
                  </a:outerShdw>
                </a:effectLst>
                <a:latin typeface="+mj-lt"/>
                <a:ea typeface="Arial Unicode MS" pitchFamily="34" charset="-128"/>
                <a:cs typeface="Arial Unicode MS" pitchFamily="34" charset="-128"/>
              </a:rPr>
              <a:t>“This is the end . . .  For me the  beginning of life.”</a:t>
            </a:r>
            <a:endParaRPr lang="en-US" sz="2400" b="1" i="1" dirty="0">
              <a:solidFill>
                <a:schemeClr val="accent3"/>
              </a:solidFill>
              <a:effectLst>
                <a:outerShdw blurRad="38100" dist="38100" dir="2700000" algn="tl">
                  <a:srgbClr val="000000">
                    <a:alpha val="43137"/>
                  </a:srgbClr>
                </a:outerShdw>
              </a:effectLst>
              <a:latin typeface="+mj-lt"/>
              <a:ea typeface="Arial Unicode MS" pitchFamily="34" charset="-128"/>
              <a:cs typeface="Arial Unicode MS" pitchFamily="34" charset="-128"/>
            </a:endParaRPr>
          </a:p>
        </p:txBody>
      </p:sp>
    </p:spTree>
  </p:cSld>
  <p:clrMapOvr>
    <a:masterClrMapping/>
  </p:clrMapOvr>
</p:sld>
</file>

<file path=ppt/theme/theme1.xml><?xml version="1.0" encoding="utf-8"?>
<a:theme xmlns:a="http://schemas.openxmlformats.org/drawingml/2006/main" name="Office Them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4669</TotalTime>
  <Words>4358</Words>
  <Application>Microsoft Office PowerPoint</Application>
  <PresentationFormat>On-screen Show (4:3)</PresentationFormat>
  <Paragraphs>504</Paragraphs>
  <Slides>39</Slides>
  <Notes>39</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Dietrich  Bonhoeffer</vt:lpstr>
      <vt:lpstr>Dietrich Bonhoeffer    1906 - 1945</vt:lpstr>
      <vt:lpstr>Bonhoeffer  ???</vt:lpstr>
      <vt:lpstr>Family Crest</vt:lpstr>
      <vt:lpstr>Parents</vt:lpstr>
      <vt:lpstr>Family Environment</vt:lpstr>
      <vt:lpstr>Paula &amp; Karl   1898</vt:lpstr>
      <vt:lpstr>The Sibs </vt:lpstr>
      <vt:lpstr>Paula &amp; the Children Dietrich’s ‘the blonde’ 2nd from R </vt:lpstr>
      <vt:lpstr>Young Dietrich</vt:lpstr>
      <vt:lpstr>Slide 11</vt:lpstr>
      <vt:lpstr>Home  …  When in Berlin</vt:lpstr>
      <vt:lpstr>Dietrich @ 17 in College</vt:lpstr>
      <vt:lpstr>College &amp; Italy</vt:lpstr>
      <vt:lpstr>Doctor  Bonhoeffer</vt:lpstr>
      <vt:lpstr>Berlin - 1929</vt:lpstr>
      <vt:lpstr>America  1930-31</vt:lpstr>
      <vt:lpstr>Union Theological Seminary</vt:lpstr>
      <vt:lpstr>American Friends Share Culture</vt:lpstr>
      <vt:lpstr>Visibility Increases:  Berlin  ‘31-’33</vt:lpstr>
      <vt:lpstr>Dietrich re Self    c. 1933</vt:lpstr>
      <vt:lpstr>Dietrich Continues   -  1933</vt:lpstr>
      <vt:lpstr>Dietrich Continues re Self  - 1933</vt:lpstr>
      <vt:lpstr>Dietrich’s Guidance</vt:lpstr>
      <vt:lpstr>German  Christianity’s  Change</vt:lpstr>
      <vt:lpstr>Dietrich’s  PEACE SPEECH</vt:lpstr>
      <vt:lpstr>Underground Seminary   4/35</vt:lpstr>
      <vt:lpstr>Dietrich at  29   (1936)</vt:lpstr>
      <vt:lpstr>Maria</vt:lpstr>
      <vt:lpstr>Hitler’s  WAR PLANS  Spark  Action</vt:lpstr>
      <vt:lpstr>The Spy</vt:lpstr>
      <vt:lpstr>Cell 92, Tegel Prison</vt:lpstr>
      <vt:lpstr>Tegel Prison</vt:lpstr>
      <vt:lpstr>CELL  92</vt:lpstr>
      <vt:lpstr>Tegel Prison  Perspective  </vt:lpstr>
      <vt:lpstr>Fallout of  7/20/44  Bomb</vt:lpstr>
      <vt:lpstr>The Road to Flossenbürg</vt:lpstr>
      <vt:lpstr>Flossenbürg  Prison</vt:lpstr>
      <vt:lpstr>Thank you, Dietrich</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Dietrich  bonhoeffer</dc:title>
  <dc:creator>Marsh Family</dc:creator>
  <cp:lastModifiedBy>Marsh Family</cp:lastModifiedBy>
  <cp:revision>121</cp:revision>
  <dcterms:created xsi:type="dcterms:W3CDTF">2011-10-25T16:55:46Z</dcterms:created>
  <dcterms:modified xsi:type="dcterms:W3CDTF">2012-01-08T02:07:08Z</dcterms:modified>
</cp:coreProperties>
</file>