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Lst>
  <p:notesMasterIdLst>
    <p:notesMasterId r:id="rId47"/>
  </p:notesMasterIdLst>
  <p:handoutMasterIdLst>
    <p:handoutMasterId r:id="rId48"/>
  </p:handoutMasterIdLst>
  <p:sldIdLst>
    <p:sldId id="865" r:id="rId2"/>
    <p:sldId id="701" r:id="rId3"/>
    <p:sldId id="833" r:id="rId4"/>
    <p:sldId id="703" r:id="rId5"/>
    <p:sldId id="749" r:id="rId6"/>
    <p:sldId id="761" r:id="rId7"/>
    <p:sldId id="872" r:id="rId8"/>
    <p:sldId id="873" r:id="rId9"/>
    <p:sldId id="705" r:id="rId10"/>
    <p:sldId id="874" r:id="rId11"/>
    <p:sldId id="871" r:id="rId12"/>
    <p:sldId id="894" r:id="rId13"/>
    <p:sldId id="766" r:id="rId14"/>
    <p:sldId id="826" r:id="rId15"/>
    <p:sldId id="716" r:id="rId16"/>
    <p:sldId id="610" r:id="rId17"/>
    <p:sldId id="850" r:id="rId18"/>
    <p:sldId id="851" r:id="rId19"/>
    <p:sldId id="852" r:id="rId20"/>
    <p:sldId id="853" r:id="rId21"/>
    <p:sldId id="854" r:id="rId22"/>
    <p:sldId id="886" r:id="rId23"/>
    <p:sldId id="887" r:id="rId24"/>
    <p:sldId id="778" r:id="rId25"/>
    <p:sldId id="776" r:id="rId26"/>
    <p:sldId id="784" r:id="rId27"/>
    <p:sldId id="780" r:id="rId28"/>
    <p:sldId id="888" r:id="rId29"/>
    <p:sldId id="771" r:id="rId30"/>
    <p:sldId id="772" r:id="rId31"/>
    <p:sldId id="662" r:id="rId32"/>
    <p:sldId id="889" r:id="rId33"/>
    <p:sldId id="866" r:id="rId34"/>
    <p:sldId id="867" r:id="rId35"/>
    <p:sldId id="858" r:id="rId36"/>
    <p:sldId id="859" r:id="rId37"/>
    <p:sldId id="860" r:id="rId38"/>
    <p:sldId id="893" r:id="rId39"/>
    <p:sldId id="875" r:id="rId40"/>
    <p:sldId id="890" r:id="rId41"/>
    <p:sldId id="891" r:id="rId42"/>
    <p:sldId id="892" r:id="rId43"/>
    <p:sldId id="787" r:id="rId44"/>
    <p:sldId id="725" r:id="rId45"/>
    <p:sldId id="773" r:id="rId4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D0C0"/>
    <a:srgbClr val="000000"/>
    <a:srgbClr val="FF0000"/>
    <a:srgbClr val="FF7C80"/>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42" autoAdjust="0"/>
    <p:restoredTop sz="73712" autoAdjust="0"/>
  </p:normalViewPr>
  <p:slideViewPr>
    <p:cSldViewPr>
      <p:cViewPr>
        <p:scale>
          <a:sx n="60" d="100"/>
          <a:sy n="60" d="100"/>
        </p:scale>
        <p:origin x="-4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7806"/>
    </p:cViewPr>
  </p:sorterViewPr>
  <p:notesViewPr>
    <p:cSldViewPr>
      <p:cViewPr varScale="1">
        <p:scale>
          <a:sx n="56" d="100"/>
          <a:sy n="56" d="100"/>
        </p:scale>
        <p:origin x="-181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B0B1A0-F2BC-494A-A5AA-34A9D4BEE8B8}" type="doc">
      <dgm:prSet loTypeId="urn:microsoft.com/office/officeart/2005/8/layout/pyramid1" loCatId="pyramid" qsTypeId="urn:microsoft.com/office/officeart/2005/8/quickstyle/3d2" qsCatId="3D" csTypeId="urn:microsoft.com/office/officeart/2005/8/colors/colorful4" csCatId="colorful" phldr="1"/>
      <dgm:spPr/>
    </dgm:pt>
    <dgm:pt modelId="{EAE8B844-3DAD-4BB2-94D0-80BA2572DC42}">
      <dgm:prSet phldrT="[Text]"/>
      <dgm:spPr/>
      <dgm:t>
        <a:bodyPr/>
        <a:lstStyle/>
        <a:p>
          <a:r>
            <a:rPr lang="en-US" dirty="0" smtClean="0"/>
            <a:t>Early Death</a:t>
          </a:r>
          <a:endParaRPr lang="en-US" dirty="0"/>
        </a:p>
      </dgm:t>
    </dgm:pt>
    <dgm:pt modelId="{77BC6DAD-4336-42E7-81A0-448247EE8A91}" type="parTrans" cxnId="{261E5101-8A05-4176-9E59-1DFDCB6B81EC}">
      <dgm:prSet/>
      <dgm:spPr/>
      <dgm:t>
        <a:bodyPr/>
        <a:lstStyle/>
        <a:p>
          <a:endParaRPr lang="en-US"/>
        </a:p>
      </dgm:t>
    </dgm:pt>
    <dgm:pt modelId="{42BD553E-8211-4886-8E65-AEDE346C4552}" type="sibTrans" cxnId="{261E5101-8A05-4176-9E59-1DFDCB6B81EC}">
      <dgm:prSet/>
      <dgm:spPr/>
      <dgm:t>
        <a:bodyPr/>
        <a:lstStyle/>
        <a:p>
          <a:endParaRPr lang="en-US"/>
        </a:p>
      </dgm:t>
    </dgm:pt>
    <dgm:pt modelId="{A0E292AE-A85B-4E86-8F54-698F3143C76E}">
      <dgm:prSet phldrT="[Text]"/>
      <dgm:spPr/>
      <dgm:t>
        <a:bodyPr/>
        <a:lstStyle/>
        <a:p>
          <a:r>
            <a:rPr lang="en-US" dirty="0" smtClean="0"/>
            <a:t>Disease, Disability and Social Problems</a:t>
          </a:r>
          <a:endParaRPr lang="en-US" dirty="0"/>
        </a:p>
      </dgm:t>
    </dgm:pt>
    <dgm:pt modelId="{60F346F1-D29D-4144-A4BE-965CF8862CED}" type="parTrans" cxnId="{C27B8C36-25A5-4B70-92B4-450E89A08B99}">
      <dgm:prSet/>
      <dgm:spPr/>
      <dgm:t>
        <a:bodyPr/>
        <a:lstStyle/>
        <a:p>
          <a:endParaRPr lang="en-US"/>
        </a:p>
      </dgm:t>
    </dgm:pt>
    <dgm:pt modelId="{0804F5EA-4A94-4ABD-8798-20F8746D8FEF}" type="sibTrans" cxnId="{C27B8C36-25A5-4B70-92B4-450E89A08B99}">
      <dgm:prSet/>
      <dgm:spPr/>
      <dgm:t>
        <a:bodyPr/>
        <a:lstStyle/>
        <a:p>
          <a:endParaRPr lang="en-US"/>
        </a:p>
      </dgm:t>
    </dgm:pt>
    <dgm:pt modelId="{9DAB9702-F28D-4241-A8C1-3D8B88873C24}">
      <dgm:prSet phldrT="[Text]"/>
      <dgm:spPr/>
      <dgm:t>
        <a:bodyPr/>
        <a:lstStyle/>
        <a:p>
          <a:r>
            <a:rPr lang="en-US" dirty="0" smtClean="0"/>
            <a:t>Adoption of Health-risk Behaviors</a:t>
          </a:r>
          <a:endParaRPr lang="en-US" dirty="0"/>
        </a:p>
      </dgm:t>
    </dgm:pt>
    <dgm:pt modelId="{C52A6063-6362-4DED-9EC2-878D4DC5D9D2}" type="parTrans" cxnId="{A65E766D-F032-4F4F-BED3-80337E336251}">
      <dgm:prSet/>
      <dgm:spPr/>
      <dgm:t>
        <a:bodyPr/>
        <a:lstStyle/>
        <a:p>
          <a:endParaRPr lang="en-US"/>
        </a:p>
      </dgm:t>
    </dgm:pt>
    <dgm:pt modelId="{A8C2011B-AC28-4FEF-8710-9F5F13005C98}" type="sibTrans" cxnId="{A65E766D-F032-4F4F-BED3-80337E336251}">
      <dgm:prSet/>
      <dgm:spPr/>
      <dgm:t>
        <a:bodyPr/>
        <a:lstStyle/>
        <a:p>
          <a:endParaRPr lang="en-US"/>
        </a:p>
      </dgm:t>
    </dgm:pt>
    <dgm:pt modelId="{2218F3EF-2618-4066-997E-A62D00B47A5E}">
      <dgm:prSet/>
      <dgm:spPr/>
      <dgm:t>
        <a:bodyPr/>
        <a:lstStyle/>
        <a:p>
          <a:r>
            <a:rPr lang="en-US" dirty="0" smtClean="0"/>
            <a:t>Social, Emotional and Cognitive Impairment</a:t>
          </a:r>
          <a:endParaRPr lang="en-US" dirty="0"/>
        </a:p>
      </dgm:t>
    </dgm:pt>
    <dgm:pt modelId="{49664356-85CD-4E04-B390-BB7EABD77A31}" type="parTrans" cxnId="{20F988BF-ED7B-4896-952F-7C3B6A0356B9}">
      <dgm:prSet/>
      <dgm:spPr/>
      <dgm:t>
        <a:bodyPr/>
        <a:lstStyle/>
        <a:p>
          <a:endParaRPr lang="en-US"/>
        </a:p>
      </dgm:t>
    </dgm:pt>
    <dgm:pt modelId="{7811E0D9-D997-4FC7-8DF1-A27C0DAD8C63}" type="sibTrans" cxnId="{20F988BF-ED7B-4896-952F-7C3B6A0356B9}">
      <dgm:prSet/>
      <dgm:spPr/>
      <dgm:t>
        <a:bodyPr/>
        <a:lstStyle/>
        <a:p>
          <a:endParaRPr lang="en-US"/>
        </a:p>
      </dgm:t>
    </dgm:pt>
    <dgm:pt modelId="{0ADA7C67-F051-4020-AE7D-0E2ED1B9F553}">
      <dgm:prSet/>
      <dgm:spPr/>
      <dgm:t>
        <a:bodyPr/>
        <a:lstStyle/>
        <a:p>
          <a:r>
            <a:rPr lang="en-US" dirty="0" smtClean="0"/>
            <a:t>Disrupted Neurodevelopment</a:t>
          </a:r>
          <a:endParaRPr lang="en-US" dirty="0"/>
        </a:p>
      </dgm:t>
    </dgm:pt>
    <dgm:pt modelId="{1C5D5AF9-42BF-4CC8-AA21-32EEA06D7CE9}" type="parTrans" cxnId="{A29BC388-E642-481A-A554-CBF3AE87A118}">
      <dgm:prSet/>
      <dgm:spPr/>
      <dgm:t>
        <a:bodyPr/>
        <a:lstStyle/>
        <a:p>
          <a:endParaRPr lang="en-US"/>
        </a:p>
      </dgm:t>
    </dgm:pt>
    <dgm:pt modelId="{89936984-064B-4F4E-83D2-DBE9D37E63A8}" type="sibTrans" cxnId="{A29BC388-E642-481A-A554-CBF3AE87A118}">
      <dgm:prSet/>
      <dgm:spPr/>
      <dgm:t>
        <a:bodyPr/>
        <a:lstStyle/>
        <a:p>
          <a:endParaRPr lang="en-US"/>
        </a:p>
      </dgm:t>
    </dgm:pt>
    <dgm:pt modelId="{2DD4ACA9-E027-45AA-AAC1-10BB6E1B9686}">
      <dgm:prSet/>
      <dgm:spPr/>
      <dgm:t>
        <a:bodyPr/>
        <a:lstStyle/>
        <a:p>
          <a:r>
            <a:rPr lang="en-US" dirty="0" smtClean="0"/>
            <a:t>Adverse Childhood Experiences</a:t>
          </a:r>
          <a:endParaRPr lang="en-US" dirty="0"/>
        </a:p>
      </dgm:t>
    </dgm:pt>
    <dgm:pt modelId="{9C269820-C210-4443-B292-1EBEE61CD8C3}" type="parTrans" cxnId="{AE501B5C-B9F9-46F8-97B5-B8BA0C2D86BF}">
      <dgm:prSet/>
      <dgm:spPr/>
      <dgm:t>
        <a:bodyPr/>
        <a:lstStyle/>
        <a:p>
          <a:endParaRPr lang="en-US"/>
        </a:p>
      </dgm:t>
    </dgm:pt>
    <dgm:pt modelId="{11C26C3C-0B6A-4A29-B200-9D3576B07564}" type="sibTrans" cxnId="{AE501B5C-B9F9-46F8-97B5-B8BA0C2D86BF}">
      <dgm:prSet/>
      <dgm:spPr/>
      <dgm:t>
        <a:bodyPr/>
        <a:lstStyle/>
        <a:p>
          <a:endParaRPr lang="en-US"/>
        </a:p>
      </dgm:t>
    </dgm:pt>
    <dgm:pt modelId="{74E6B85F-89DB-41B3-8B18-231ABB034E7F}" type="pres">
      <dgm:prSet presAssocID="{8CB0B1A0-F2BC-494A-A5AA-34A9D4BEE8B8}" presName="Name0" presStyleCnt="0">
        <dgm:presLayoutVars>
          <dgm:dir/>
          <dgm:animLvl val="lvl"/>
          <dgm:resizeHandles val="exact"/>
        </dgm:presLayoutVars>
      </dgm:prSet>
      <dgm:spPr/>
    </dgm:pt>
    <dgm:pt modelId="{7E0C685F-5F56-4E0B-AC1E-A2EB8DE856F8}" type="pres">
      <dgm:prSet presAssocID="{EAE8B844-3DAD-4BB2-94D0-80BA2572DC42}" presName="Name8" presStyleCnt="0"/>
      <dgm:spPr/>
    </dgm:pt>
    <dgm:pt modelId="{3B1F274F-C053-4551-BA51-FE30A0B2B492}" type="pres">
      <dgm:prSet presAssocID="{EAE8B844-3DAD-4BB2-94D0-80BA2572DC42}" presName="level" presStyleLbl="node1" presStyleIdx="0" presStyleCnt="6">
        <dgm:presLayoutVars>
          <dgm:chMax val="1"/>
          <dgm:bulletEnabled val="1"/>
        </dgm:presLayoutVars>
      </dgm:prSet>
      <dgm:spPr/>
      <dgm:t>
        <a:bodyPr/>
        <a:lstStyle/>
        <a:p>
          <a:endParaRPr lang="en-US"/>
        </a:p>
      </dgm:t>
    </dgm:pt>
    <dgm:pt modelId="{53CFFA12-C135-4B3D-9526-8ED540AC1F99}" type="pres">
      <dgm:prSet presAssocID="{EAE8B844-3DAD-4BB2-94D0-80BA2572DC42}" presName="levelTx" presStyleLbl="revTx" presStyleIdx="0" presStyleCnt="0">
        <dgm:presLayoutVars>
          <dgm:chMax val="1"/>
          <dgm:bulletEnabled val="1"/>
        </dgm:presLayoutVars>
      </dgm:prSet>
      <dgm:spPr/>
      <dgm:t>
        <a:bodyPr/>
        <a:lstStyle/>
        <a:p>
          <a:endParaRPr lang="en-US"/>
        </a:p>
      </dgm:t>
    </dgm:pt>
    <dgm:pt modelId="{28DA12F3-4413-4106-9FC0-F9671964A9B4}" type="pres">
      <dgm:prSet presAssocID="{A0E292AE-A85B-4E86-8F54-698F3143C76E}" presName="Name8" presStyleCnt="0"/>
      <dgm:spPr/>
    </dgm:pt>
    <dgm:pt modelId="{C930FED9-F2F0-49ED-868D-D6C80C61A62E}" type="pres">
      <dgm:prSet presAssocID="{A0E292AE-A85B-4E86-8F54-698F3143C76E}" presName="level" presStyleLbl="node1" presStyleIdx="1" presStyleCnt="6">
        <dgm:presLayoutVars>
          <dgm:chMax val="1"/>
          <dgm:bulletEnabled val="1"/>
        </dgm:presLayoutVars>
      </dgm:prSet>
      <dgm:spPr/>
      <dgm:t>
        <a:bodyPr/>
        <a:lstStyle/>
        <a:p>
          <a:endParaRPr lang="en-US"/>
        </a:p>
      </dgm:t>
    </dgm:pt>
    <dgm:pt modelId="{6217C5C7-CF21-462E-B5C4-06DE94F996B9}" type="pres">
      <dgm:prSet presAssocID="{A0E292AE-A85B-4E86-8F54-698F3143C76E}" presName="levelTx" presStyleLbl="revTx" presStyleIdx="0" presStyleCnt="0">
        <dgm:presLayoutVars>
          <dgm:chMax val="1"/>
          <dgm:bulletEnabled val="1"/>
        </dgm:presLayoutVars>
      </dgm:prSet>
      <dgm:spPr/>
      <dgm:t>
        <a:bodyPr/>
        <a:lstStyle/>
        <a:p>
          <a:endParaRPr lang="en-US"/>
        </a:p>
      </dgm:t>
    </dgm:pt>
    <dgm:pt modelId="{59D00F4F-FFB1-4F9A-BAE2-D7101015D482}" type="pres">
      <dgm:prSet presAssocID="{9DAB9702-F28D-4241-A8C1-3D8B88873C24}" presName="Name8" presStyleCnt="0"/>
      <dgm:spPr/>
    </dgm:pt>
    <dgm:pt modelId="{15856A95-4CF6-4383-934A-DA136AFAE261}" type="pres">
      <dgm:prSet presAssocID="{9DAB9702-F28D-4241-A8C1-3D8B88873C24}" presName="level" presStyleLbl="node1" presStyleIdx="2" presStyleCnt="6" custLinFactNeighborY="-3125">
        <dgm:presLayoutVars>
          <dgm:chMax val="1"/>
          <dgm:bulletEnabled val="1"/>
        </dgm:presLayoutVars>
      </dgm:prSet>
      <dgm:spPr/>
      <dgm:t>
        <a:bodyPr/>
        <a:lstStyle/>
        <a:p>
          <a:endParaRPr lang="en-US"/>
        </a:p>
      </dgm:t>
    </dgm:pt>
    <dgm:pt modelId="{5AB441A1-028C-4D2C-82B5-9636280CF747}" type="pres">
      <dgm:prSet presAssocID="{9DAB9702-F28D-4241-A8C1-3D8B88873C24}" presName="levelTx" presStyleLbl="revTx" presStyleIdx="0" presStyleCnt="0">
        <dgm:presLayoutVars>
          <dgm:chMax val="1"/>
          <dgm:bulletEnabled val="1"/>
        </dgm:presLayoutVars>
      </dgm:prSet>
      <dgm:spPr/>
      <dgm:t>
        <a:bodyPr/>
        <a:lstStyle/>
        <a:p>
          <a:endParaRPr lang="en-US"/>
        </a:p>
      </dgm:t>
    </dgm:pt>
    <dgm:pt modelId="{FAFF0C0A-4FCB-4F17-8EAF-F11D656DA99F}" type="pres">
      <dgm:prSet presAssocID="{2218F3EF-2618-4066-997E-A62D00B47A5E}" presName="Name8" presStyleCnt="0"/>
      <dgm:spPr/>
    </dgm:pt>
    <dgm:pt modelId="{6CEFF42D-79B4-4FB2-8BA0-E21CE01C23D1}" type="pres">
      <dgm:prSet presAssocID="{2218F3EF-2618-4066-997E-A62D00B47A5E}" presName="level" presStyleLbl="node1" presStyleIdx="3" presStyleCnt="6">
        <dgm:presLayoutVars>
          <dgm:chMax val="1"/>
          <dgm:bulletEnabled val="1"/>
        </dgm:presLayoutVars>
      </dgm:prSet>
      <dgm:spPr/>
      <dgm:t>
        <a:bodyPr/>
        <a:lstStyle/>
        <a:p>
          <a:endParaRPr lang="en-US"/>
        </a:p>
      </dgm:t>
    </dgm:pt>
    <dgm:pt modelId="{947D3488-B136-4AD5-B729-8576457993ED}" type="pres">
      <dgm:prSet presAssocID="{2218F3EF-2618-4066-997E-A62D00B47A5E}" presName="levelTx" presStyleLbl="revTx" presStyleIdx="0" presStyleCnt="0">
        <dgm:presLayoutVars>
          <dgm:chMax val="1"/>
          <dgm:bulletEnabled val="1"/>
        </dgm:presLayoutVars>
      </dgm:prSet>
      <dgm:spPr/>
      <dgm:t>
        <a:bodyPr/>
        <a:lstStyle/>
        <a:p>
          <a:endParaRPr lang="en-US"/>
        </a:p>
      </dgm:t>
    </dgm:pt>
    <dgm:pt modelId="{91937C2E-8474-4EE0-ABFC-931E1D5883FC}" type="pres">
      <dgm:prSet presAssocID="{0ADA7C67-F051-4020-AE7D-0E2ED1B9F553}" presName="Name8" presStyleCnt="0"/>
      <dgm:spPr/>
    </dgm:pt>
    <dgm:pt modelId="{8EBC47C4-CE4F-49C4-AAF4-694D9266C7EE}" type="pres">
      <dgm:prSet presAssocID="{0ADA7C67-F051-4020-AE7D-0E2ED1B9F553}" presName="level" presStyleLbl="node1" presStyleIdx="4" presStyleCnt="6">
        <dgm:presLayoutVars>
          <dgm:chMax val="1"/>
          <dgm:bulletEnabled val="1"/>
        </dgm:presLayoutVars>
      </dgm:prSet>
      <dgm:spPr/>
      <dgm:t>
        <a:bodyPr/>
        <a:lstStyle/>
        <a:p>
          <a:endParaRPr lang="en-US"/>
        </a:p>
      </dgm:t>
    </dgm:pt>
    <dgm:pt modelId="{EFE2A944-F16B-460C-97E0-5150937ABE55}" type="pres">
      <dgm:prSet presAssocID="{0ADA7C67-F051-4020-AE7D-0E2ED1B9F553}" presName="levelTx" presStyleLbl="revTx" presStyleIdx="0" presStyleCnt="0">
        <dgm:presLayoutVars>
          <dgm:chMax val="1"/>
          <dgm:bulletEnabled val="1"/>
        </dgm:presLayoutVars>
      </dgm:prSet>
      <dgm:spPr/>
      <dgm:t>
        <a:bodyPr/>
        <a:lstStyle/>
        <a:p>
          <a:endParaRPr lang="en-US"/>
        </a:p>
      </dgm:t>
    </dgm:pt>
    <dgm:pt modelId="{9AF6C0E7-76CE-4512-8677-616F21625BE2}" type="pres">
      <dgm:prSet presAssocID="{2DD4ACA9-E027-45AA-AAC1-10BB6E1B9686}" presName="Name8" presStyleCnt="0"/>
      <dgm:spPr/>
    </dgm:pt>
    <dgm:pt modelId="{8A5467FD-2CFC-47B2-9C69-210467F0041B}" type="pres">
      <dgm:prSet presAssocID="{2DD4ACA9-E027-45AA-AAC1-10BB6E1B9686}" presName="level" presStyleLbl="node1" presStyleIdx="5" presStyleCnt="6">
        <dgm:presLayoutVars>
          <dgm:chMax val="1"/>
          <dgm:bulletEnabled val="1"/>
        </dgm:presLayoutVars>
      </dgm:prSet>
      <dgm:spPr/>
      <dgm:t>
        <a:bodyPr/>
        <a:lstStyle/>
        <a:p>
          <a:endParaRPr lang="en-US"/>
        </a:p>
      </dgm:t>
    </dgm:pt>
    <dgm:pt modelId="{524C8C21-6249-4177-BC35-9F9FF1E6709D}" type="pres">
      <dgm:prSet presAssocID="{2DD4ACA9-E027-45AA-AAC1-10BB6E1B9686}" presName="levelTx" presStyleLbl="revTx" presStyleIdx="0" presStyleCnt="0">
        <dgm:presLayoutVars>
          <dgm:chMax val="1"/>
          <dgm:bulletEnabled val="1"/>
        </dgm:presLayoutVars>
      </dgm:prSet>
      <dgm:spPr/>
      <dgm:t>
        <a:bodyPr/>
        <a:lstStyle/>
        <a:p>
          <a:endParaRPr lang="en-US"/>
        </a:p>
      </dgm:t>
    </dgm:pt>
  </dgm:ptLst>
  <dgm:cxnLst>
    <dgm:cxn modelId="{C27B8C36-25A5-4B70-92B4-450E89A08B99}" srcId="{8CB0B1A0-F2BC-494A-A5AA-34A9D4BEE8B8}" destId="{A0E292AE-A85B-4E86-8F54-698F3143C76E}" srcOrd="1" destOrd="0" parTransId="{60F346F1-D29D-4144-A4BE-965CF8862CED}" sibTransId="{0804F5EA-4A94-4ABD-8798-20F8746D8FEF}"/>
    <dgm:cxn modelId="{1102C4BA-A5A1-4B72-83CF-A923F89BC7B0}" type="presOf" srcId="{0ADA7C67-F051-4020-AE7D-0E2ED1B9F553}" destId="{8EBC47C4-CE4F-49C4-AAF4-694D9266C7EE}" srcOrd="0" destOrd="0" presId="urn:microsoft.com/office/officeart/2005/8/layout/pyramid1"/>
    <dgm:cxn modelId="{5137CA9A-2520-4B59-8360-837853E9213D}" type="presOf" srcId="{EAE8B844-3DAD-4BB2-94D0-80BA2572DC42}" destId="{53CFFA12-C135-4B3D-9526-8ED540AC1F99}" srcOrd="1" destOrd="0" presId="urn:microsoft.com/office/officeart/2005/8/layout/pyramid1"/>
    <dgm:cxn modelId="{B6B56F14-4486-457D-95DF-CA28DC2974C0}" type="presOf" srcId="{9DAB9702-F28D-4241-A8C1-3D8B88873C24}" destId="{5AB441A1-028C-4D2C-82B5-9636280CF747}" srcOrd="1" destOrd="0" presId="urn:microsoft.com/office/officeart/2005/8/layout/pyramid1"/>
    <dgm:cxn modelId="{20F988BF-ED7B-4896-952F-7C3B6A0356B9}" srcId="{8CB0B1A0-F2BC-494A-A5AA-34A9D4BEE8B8}" destId="{2218F3EF-2618-4066-997E-A62D00B47A5E}" srcOrd="3" destOrd="0" parTransId="{49664356-85CD-4E04-B390-BB7EABD77A31}" sibTransId="{7811E0D9-D997-4FC7-8DF1-A27C0DAD8C63}"/>
    <dgm:cxn modelId="{A29BC388-E642-481A-A554-CBF3AE87A118}" srcId="{8CB0B1A0-F2BC-494A-A5AA-34A9D4BEE8B8}" destId="{0ADA7C67-F051-4020-AE7D-0E2ED1B9F553}" srcOrd="4" destOrd="0" parTransId="{1C5D5AF9-42BF-4CC8-AA21-32EEA06D7CE9}" sibTransId="{89936984-064B-4F4E-83D2-DBE9D37E63A8}"/>
    <dgm:cxn modelId="{F1A568A0-FA26-4D21-878B-818535D7922B}" type="presOf" srcId="{2218F3EF-2618-4066-997E-A62D00B47A5E}" destId="{947D3488-B136-4AD5-B729-8576457993ED}" srcOrd="1" destOrd="0" presId="urn:microsoft.com/office/officeart/2005/8/layout/pyramid1"/>
    <dgm:cxn modelId="{C39863DD-30F2-4E9A-BCFE-D97B9A8288F9}" type="presOf" srcId="{2DD4ACA9-E027-45AA-AAC1-10BB6E1B9686}" destId="{524C8C21-6249-4177-BC35-9F9FF1E6709D}" srcOrd="1" destOrd="0" presId="urn:microsoft.com/office/officeart/2005/8/layout/pyramid1"/>
    <dgm:cxn modelId="{8A3839EE-49BD-4C93-928C-B62967D170D3}" type="presOf" srcId="{A0E292AE-A85B-4E86-8F54-698F3143C76E}" destId="{6217C5C7-CF21-462E-B5C4-06DE94F996B9}" srcOrd="1" destOrd="0" presId="urn:microsoft.com/office/officeart/2005/8/layout/pyramid1"/>
    <dgm:cxn modelId="{D8A490B0-DE77-4C99-B8CA-795BB289C848}" type="presOf" srcId="{0ADA7C67-F051-4020-AE7D-0E2ED1B9F553}" destId="{EFE2A944-F16B-460C-97E0-5150937ABE55}" srcOrd="1" destOrd="0" presId="urn:microsoft.com/office/officeart/2005/8/layout/pyramid1"/>
    <dgm:cxn modelId="{D7FD713A-4E8B-4505-A87A-A089CC905165}" type="presOf" srcId="{A0E292AE-A85B-4E86-8F54-698F3143C76E}" destId="{C930FED9-F2F0-49ED-868D-D6C80C61A62E}" srcOrd="0" destOrd="0" presId="urn:microsoft.com/office/officeart/2005/8/layout/pyramid1"/>
    <dgm:cxn modelId="{4F7F72A4-4217-41A1-AE07-9B0039AE10E7}" type="presOf" srcId="{2DD4ACA9-E027-45AA-AAC1-10BB6E1B9686}" destId="{8A5467FD-2CFC-47B2-9C69-210467F0041B}" srcOrd="0" destOrd="0" presId="urn:microsoft.com/office/officeart/2005/8/layout/pyramid1"/>
    <dgm:cxn modelId="{75F2F595-CD8C-4476-9E50-112E83E5E0DF}" type="presOf" srcId="{8CB0B1A0-F2BC-494A-A5AA-34A9D4BEE8B8}" destId="{74E6B85F-89DB-41B3-8B18-231ABB034E7F}" srcOrd="0" destOrd="0" presId="urn:microsoft.com/office/officeart/2005/8/layout/pyramid1"/>
    <dgm:cxn modelId="{9378391C-BA09-45D7-8F9F-371E99513590}" type="presOf" srcId="{2218F3EF-2618-4066-997E-A62D00B47A5E}" destId="{6CEFF42D-79B4-4FB2-8BA0-E21CE01C23D1}" srcOrd="0" destOrd="0" presId="urn:microsoft.com/office/officeart/2005/8/layout/pyramid1"/>
    <dgm:cxn modelId="{01703D13-D7A6-4B18-BFD9-690723528FA6}" type="presOf" srcId="{9DAB9702-F28D-4241-A8C1-3D8B88873C24}" destId="{15856A95-4CF6-4383-934A-DA136AFAE261}" srcOrd="0" destOrd="0" presId="urn:microsoft.com/office/officeart/2005/8/layout/pyramid1"/>
    <dgm:cxn modelId="{A65E766D-F032-4F4F-BED3-80337E336251}" srcId="{8CB0B1A0-F2BC-494A-A5AA-34A9D4BEE8B8}" destId="{9DAB9702-F28D-4241-A8C1-3D8B88873C24}" srcOrd="2" destOrd="0" parTransId="{C52A6063-6362-4DED-9EC2-878D4DC5D9D2}" sibTransId="{A8C2011B-AC28-4FEF-8710-9F5F13005C98}"/>
    <dgm:cxn modelId="{AE501B5C-B9F9-46F8-97B5-B8BA0C2D86BF}" srcId="{8CB0B1A0-F2BC-494A-A5AA-34A9D4BEE8B8}" destId="{2DD4ACA9-E027-45AA-AAC1-10BB6E1B9686}" srcOrd="5" destOrd="0" parTransId="{9C269820-C210-4443-B292-1EBEE61CD8C3}" sibTransId="{11C26C3C-0B6A-4A29-B200-9D3576B07564}"/>
    <dgm:cxn modelId="{261E5101-8A05-4176-9E59-1DFDCB6B81EC}" srcId="{8CB0B1A0-F2BC-494A-A5AA-34A9D4BEE8B8}" destId="{EAE8B844-3DAD-4BB2-94D0-80BA2572DC42}" srcOrd="0" destOrd="0" parTransId="{77BC6DAD-4336-42E7-81A0-448247EE8A91}" sibTransId="{42BD553E-8211-4886-8E65-AEDE346C4552}"/>
    <dgm:cxn modelId="{EDF83718-A819-4734-86B5-39247E26AAD2}" type="presOf" srcId="{EAE8B844-3DAD-4BB2-94D0-80BA2572DC42}" destId="{3B1F274F-C053-4551-BA51-FE30A0B2B492}" srcOrd="0" destOrd="0" presId="urn:microsoft.com/office/officeart/2005/8/layout/pyramid1"/>
    <dgm:cxn modelId="{C0CE2BFE-F565-44C8-8F22-B8E38520FB35}" type="presParOf" srcId="{74E6B85F-89DB-41B3-8B18-231ABB034E7F}" destId="{7E0C685F-5F56-4E0B-AC1E-A2EB8DE856F8}" srcOrd="0" destOrd="0" presId="urn:microsoft.com/office/officeart/2005/8/layout/pyramid1"/>
    <dgm:cxn modelId="{08DC2290-92F5-474F-85D7-47CF139E3C52}" type="presParOf" srcId="{7E0C685F-5F56-4E0B-AC1E-A2EB8DE856F8}" destId="{3B1F274F-C053-4551-BA51-FE30A0B2B492}" srcOrd="0" destOrd="0" presId="urn:microsoft.com/office/officeart/2005/8/layout/pyramid1"/>
    <dgm:cxn modelId="{C2E789DF-519C-47A6-A086-F8875987D6B5}" type="presParOf" srcId="{7E0C685F-5F56-4E0B-AC1E-A2EB8DE856F8}" destId="{53CFFA12-C135-4B3D-9526-8ED540AC1F99}" srcOrd="1" destOrd="0" presId="urn:microsoft.com/office/officeart/2005/8/layout/pyramid1"/>
    <dgm:cxn modelId="{71F2234B-7DB2-4080-9EEB-2915A81D2017}" type="presParOf" srcId="{74E6B85F-89DB-41B3-8B18-231ABB034E7F}" destId="{28DA12F3-4413-4106-9FC0-F9671964A9B4}" srcOrd="1" destOrd="0" presId="urn:microsoft.com/office/officeart/2005/8/layout/pyramid1"/>
    <dgm:cxn modelId="{3104D518-5669-4FDA-B470-4E7DCEB0B424}" type="presParOf" srcId="{28DA12F3-4413-4106-9FC0-F9671964A9B4}" destId="{C930FED9-F2F0-49ED-868D-D6C80C61A62E}" srcOrd="0" destOrd="0" presId="urn:microsoft.com/office/officeart/2005/8/layout/pyramid1"/>
    <dgm:cxn modelId="{F7DF5F0A-BADA-4844-AFBD-2C49C450D5D1}" type="presParOf" srcId="{28DA12F3-4413-4106-9FC0-F9671964A9B4}" destId="{6217C5C7-CF21-462E-B5C4-06DE94F996B9}" srcOrd="1" destOrd="0" presId="urn:microsoft.com/office/officeart/2005/8/layout/pyramid1"/>
    <dgm:cxn modelId="{98E99865-82C8-4BAE-9207-A9C4FBC6475F}" type="presParOf" srcId="{74E6B85F-89DB-41B3-8B18-231ABB034E7F}" destId="{59D00F4F-FFB1-4F9A-BAE2-D7101015D482}" srcOrd="2" destOrd="0" presId="urn:microsoft.com/office/officeart/2005/8/layout/pyramid1"/>
    <dgm:cxn modelId="{3813E6B2-F30F-4807-A653-87833687CAA6}" type="presParOf" srcId="{59D00F4F-FFB1-4F9A-BAE2-D7101015D482}" destId="{15856A95-4CF6-4383-934A-DA136AFAE261}" srcOrd="0" destOrd="0" presId="urn:microsoft.com/office/officeart/2005/8/layout/pyramid1"/>
    <dgm:cxn modelId="{26E127A5-AF9F-4323-BF9A-B5CC726988F0}" type="presParOf" srcId="{59D00F4F-FFB1-4F9A-BAE2-D7101015D482}" destId="{5AB441A1-028C-4D2C-82B5-9636280CF747}" srcOrd="1" destOrd="0" presId="urn:microsoft.com/office/officeart/2005/8/layout/pyramid1"/>
    <dgm:cxn modelId="{5E4E07EB-CCDF-4ED3-B157-CA5AB0F0C80D}" type="presParOf" srcId="{74E6B85F-89DB-41B3-8B18-231ABB034E7F}" destId="{FAFF0C0A-4FCB-4F17-8EAF-F11D656DA99F}" srcOrd="3" destOrd="0" presId="urn:microsoft.com/office/officeart/2005/8/layout/pyramid1"/>
    <dgm:cxn modelId="{4B517DAD-DD7E-4C29-9377-F0F085E3FD14}" type="presParOf" srcId="{FAFF0C0A-4FCB-4F17-8EAF-F11D656DA99F}" destId="{6CEFF42D-79B4-4FB2-8BA0-E21CE01C23D1}" srcOrd="0" destOrd="0" presId="urn:microsoft.com/office/officeart/2005/8/layout/pyramid1"/>
    <dgm:cxn modelId="{B8637906-8090-4977-827F-58AC55050C25}" type="presParOf" srcId="{FAFF0C0A-4FCB-4F17-8EAF-F11D656DA99F}" destId="{947D3488-B136-4AD5-B729-8576457993ED}" srcOrd="1" destOrd="0" presId="urn:microsoft.com/office/officeart/2005/8/layout/pyramid1"/>
    <dgm:cxn modelId="{8BF9DEBC-057C-4022-A223-CCE757EE400D}" type="presParOf" srcId="{74E6B85F-89DB-41B3-8B18-231ABB034E7F}" destId="{91937C2E-8474-4EE0-ABFC-931E1D5883FC}" srcOrd="4" destOrd="0" presId="urn:microsoft.com/office/officeart/2005/8/layout/pyramid1"/>
    <dgm:cxn modelId="{34340345-86AB-443B-88E4-C8470CD520D7}" type="presParOf" srcId="{91937C2E-8474-4EE0-ABFC-931E1D5883FC}" destId="{8EBC47C4-CE4F-49C4-AAF4-694D9266C7EE}" srcOrd="0" destOrd="0" presId="urn:microsoft.com/office/officeart/2005/8/layout/pyramid1"/>
    <dgm:cxn modelId="{F0BA774B-B46B-42D7-98C6-3B7173B2E2AC}" type="presParOf" srcId="{91937C2E-8474-4EE0-ABFC-931E1D5883FC}" destId="{EFE2A944-F16B-460C-97E0-5150937ABE55}" srcOrd="1" destOrd="0" presId="urn:microsoft.com/office/officeart/2005/8/layout/pyramid1"/>
    <dgm:cxn modelId="{C97B113C-675B-4550-9710-3D9495F0C402}" type="presParOf" srcId="{74E6B85F-89DB-41B3-8B18-231ABB034E7F}" destId="{9AF6C0E7-76CE-4512-8677-616F21625BE2}" srcOrd="5" destOrd="0" presId="urn:microsoft.com/office/officeart/2005/8/layout/pyramid1"/>
    <dgm:cxn modelId="{F1A53333-A26D-4362-A541-E0824D2AE366}" type="presParOf" srcId="{9AF6C0E7-76CE-4512-8677-616F21625BE2}" destId="{8A5467FD-2CFC-47B2-9C69-210467F0041B}" srcOrd="0" destOrd="0" presId="urn:microsoft.com/office/officeart/2005/8/layout/pyramid1"/>
    <dgm:cxn modelId="{0DC71A77-E501-4EB7-8A8B-29E320878052}" type="presParOf" srcId="{9AF6C0E7-76CE-4512-8677-616F21625BE2}" destId="{524C8C21-6249-4177-BC35-9F9FF1E6709D}" srcOrd="1" destOrd="0" presId="urn:microsoft.com/office/officeart/2005/8/layout/pyramid1"/>
  </dgm:cxnLst>
  <dgm:bg>
    <a:noFill/>
    <a:effectLst>
      <a:outerShdw blurRad="50800" dist="38100" algn="l"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hdr" sz="quarter"/>
          </p:nvPr>
        </p:nvSpPr>
        <p:spPr bwMode="auto">
          <a:xfrm>
            <a:off x="0" y="1"/>
            <a:ext cx="3037840" cy="464657"/>
          </a:xfrm>
          <a:prstGeom prst="rect">
            <a:avLst/>
          </a:prstGeom>
          <a:noFill/>
          <a:ln w="9525">
            <a:noFill/>
            <a:miter lim="800000"/>
            <a:headEnd/>
            <a:tailEnd/>
          </a:ln>
          <a:effectLst/>
        </p:spPr>
        <p:txBody>
          <a:bodyPr vert="horz" wrap="square" lIns="93524" tIns="46762" rIns="93524" bIns="46762" numCol="1" anchor="t" anchorCtr="0" compatLnSpc="1">
            <a:prstTxWarp prst="textNoShape">
              <a:avLst/>
            </a:prstTxWarp>
          </a:bodyPr>
          <a:lstStyle>
            <a:lvl1pPr eaLnBrk="1" hangingPunct="1">
              <a:defRPr sz="1200"/>
            </a:lvl1pPr>
          </a:lstStyle>
          <a:p>
            <a:pPr>
              <a:defRPr/>
            </a:pPr>
            <a:endParaRPr lang="en-US"/>
          </a:p>
        </p:txBody>
      </p:sp>
      <p:sp>
        <p:nvSpPr>
          <p:cNvPr id="324611" name="Rectangle 3"/>
          <p:cNvSpPr>
            <a:spLocks noGrp="1" noChangeArrowheads="1"/>
          </p:cNvSpPr>
          <p:nvPr>
            <p:ph type="dt" sz="quarter" idx="1"/>
          </p:nvPr>
        </p:nvSpPr>
        <p:spPr bwMode="auto">
          <a:xfrm>
            <a:off x="3970939" y="1"/>
            <a:ext cx="3037840" cy="464657"/>
          </a:xfrm>
          <a:prstGeom prst="rect">
            <a:avLst/>
          </a:prstGeom>
          <a:noFill/>
          <a:ln w="9525">
            <a:noFill/>
            <a:miter lim="800000"/>
            <a:headEnd/>
            <a:tailEnd/>
          </a:ln>
          <a:effectLst/>
        </p:spPr>
        <p:txBody>
          <a:bodyPr vert="horz" wrap="square" lIns="93524" tIns="46762" rIns="93524" bIns="46762" numCol="1" anchor="t" anchorCtr="0" compatLnSpc="1">
            <a:prstTxWarp prst="textNoShape">
              <a:avLst/>
            </a:prstTxWarp>
          </a:bodyPr>
          <a:lstStyle>
            <a:lvl1pPr algn="r" eaLnBrk="1" hangingPunct="1">
              <a:defRPr sz="1200"/>
            </a:lvl1pPr>
          </a:lstStyle>
          <a:p>
            <a:pPr>
              <a:defRPr/>
            </a:pPr>
            <a:endParaRPr lang="en-US"/>
          </a:p>
        </p:txBody>
      </p:sp>
      <p:sp>
        <p:nvSpPr>
          <p:cNvPr id="324612" name="Rectangle 4"/>
          <p:cNvSpPr>
            <a:spLocks noGrp="1" noChangeArrowheads="1"/>
          </p:cNvSpPr>
          <p:nvPr>
            <p:ph type="ftr" sz="quarter" idx="2"/>
          </p:nvPr>
        </p:nvSpPr>
        <p:spPr bwMode="auto">
          <a:xfrm>
            <a:off x="0" y="8830119"/>
            <a:ext cx="3037840" cy="464657"/>
          </a:xfrm>
          <a:prstGeom prst="rect">
            <a:avLst/>
          </a:prstGeom>
          <a:noFill/>
          <a:ln w="9525">
            <a:noFill/>
            <a:miter lim="800000"/>
            <a:headEnd/>
            <a:tailEnd/>
          </a:ln>
          <a:effectLst/>
        </p:spPr>
        <p:txBody>
          <a:bodyPr vert="horz" wrap="square" lIns="93524" tIns="46762" rIns="93524" bIns="46762" numCol="1" anchor="b" anchorCtr="0" compatLnSpc="1">
            <a:prstTxWarp prst="textNoShape">
              <a:avLst/>
            </a:prstTxWarp>
          </a:bodyPr>
          <a:lstStyle>
            <a:lvl1pPr eaLnBrk="1" hangingPunct="1">
              <a:defRPr sz="1200"/>
            </a:lvl1pPr>
          </a:lstStyle>
          <a:p>
            <a:pPr>
              <a:defRPr/>
            </a:pPr>
            <a:endParaRPr lang="en-US"/>
          </a:p>
        </p:txBody>
      </p:sp>
      <p:sp>
        <p:nvSpPr>
          <p:cNvPr id="324613" name="Rectangle 5"/>
          <p:cNvSpPr>
            <a:spLocks noGrp="1" noChangeArrowheads="1"/>
          </p:cNvSpPr>
          <p:nvPr>
            <p:ph type="sldNum" sz="quarter" idx="3"/>
          </p:nvPr>
        </p:nvSpPr>
        <p:spPr bwMode="auto">
          <a:xfrm>
            <a:off x="3970939" y="8830119"/>
            <a:ext cx="3037840" cy="464657"/>
          </a:xfrm>
          <a:prstGeom prst="rect">
            <a:avLst/>
          </a:prstGeom>
          <a:noFill/>
          <a:ln w="9525">
            <a:noFill/>
            <a:miter lim="800000"/>
            <a:headEnd/>
            <a:tailEnd/>
          </a:ln>
          <a:effectLst/>
        </p:spPr>
        <p:txBody>
          <a:bodyPr vert="horz" wrap="square" lIns="93524" tIns="46762" rIns="93524" bIns="46762" numCol="1" anchor="b" anchorCtr="0" compatLnSpc="1">
            <a:prstTxWarp prst="textNoShape">
              <a:avLst/>
            </a:prstTxWarp>
          </a:bodyPr>
          <a:lstStyle>
            <a:lvl1pPr algn="r" eaLnBrk="1" hangingPunct="1">
              <a:defRPr sz="1200"/>
            </a:lvl1pPr>
          </a:lstStyle>
          <a:p>
            <a:pPr>
              <a:defRPr/>
            </a:pPr>
            <a:fld id="{92879FB3-896F-43B1-BFBC-0C04598DE48C}" type="slidenum">
              <a:rPr lang="en-US"/>
              <a:pPr>
                <a:defRPr/>
              </a:pPr>
              <a:t>‹#›</a:t>
            </a:fld>
            <a:endParaRPr lang="en-US"/>
          </a:p>
        </p:txBody>
      </p:sp>
    </p:spTree>
    <p:extLst>
      <p:ext uri="{BB962C8B-B14F-4D97-AF65-F5344CB8AC3E}">
        <p14:creationId xmlns:p14="http://schemas.microsoft.com/office/powerpoint/2010/main" val="1690257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274" name="Rectangle 2"/>
          <p:cNvSpPr>
            <a:spLocks noGrp="1" noChangeArrowheads="1"/>
          </p:cNvSpPr>
          <p:nvPr>
            <p:ph type="hdr" sz="quarter"/>
          </p:nvPr>
        </p:nvSpPr>
        <p:spPr bwMode="auto">
          <a:xfrm>
            <a:off x="0" y="1"/>
            <a:ext cx="3037840" cy="464657"/>
          </a:xfrm>
          <a:prstGeom prst="rect">
            <a:avLst/>
          </a:prstGeom>
          <a:noFill/>
          <a:ln w="9525">
            <a:noFill/>
            <a:miter lim="800000"/>
            <a:headEnd/>
            <a:tailEnd/>
          </a:ln>
          <a:effectLst/>
        </p:spPr>
        <p:txBody>
          <a:bodyPr vert="horz" wrap="square" lIns="93524" tIns="46762" rIns="93524" bIns="46762" numCol="1" anchor="t" anchorCtr="0" compatLnSpc="1">
            <a:prstTxWarp prst="textNoShape">
              <a:avLst/>
            </a:prstTxWarp>
          </a:bodyPr>
          <a:lstStyle>
            <a:lvl1pPr eaLnBrk="1" hangingPunct="1">
              <a:defRPr sz="1200"/>
            </a:lvl1pPr>
          </a:lstStyle>
          <a:p>
            <a:pPr>
              <a:defRPr/>
            </a:pPr>
            <a:endParaRPr lang="en-US"/>
          </a:p>
        </p:txBody>
      </p:sp>
      <p:sp>
        <p:nvSpPr>
          <p:cNvPr id="310275" name="Rectangle 3"/>
          <p:cNvSpPr>
            <a:spLocks noGrp="1" noChangeArrowheads="1"/>
          </p:cNvSpPr>
          <p:nvPr>
            <p:ph type="dt" idx="1"/>
          </p:nvPr>
        </p:nvSpPr>
        <p:spPr bwMode="auto">
          <a:xfrm>
            <a:off x="3970939" y="1"/>
            <a:ext cx="3037840" cy="464657"/>
          </a:xfrm>
          <a:prstGeom prst="rect">
            <a:avLst/>
          </a:prstGeom>
          <a:noFill/>
          <a:ln w="9525">
            <a:noFill/>
            <a:miter lim="800000"/>
            <a:headEnd/>
            <a:tailEnd/>
          </a:ln>
          <a:effectLst/>
        </p:spPr>
        <p:txBody>
          <a:bodyPr vert="horz" wrap="square" lIns="93524" tIns="46762" rIns="93524" bIns="46762" numCol="1" anchor="t" anchorCtr="0" compatLnSpc="1">
            <a:prstTxWarp prst="textNoShape">
              <a:avLst/>
            </a:prstTxWarp>
          </a:bodyPr>
          <a:lstStyle>
            <a:lvl1pPr algn="r" eaLnBrk="1" hangingPunct="1">
              <a:defRPr sz="1200"/>
            </a:lvl1pPr>
          </a:lstStyle>
          <a:p>
            <a:pPr>
              <a:defRPr/>
            </a:pPr>
            <a:endParaRPr lang="en-US"/>
          </a:p>
        </p:txBody>
      </p:sp>
      <p:sp>
        <p:nvSpPr>
          <p:cNvPr id="849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10277" name="Rectangle 5"/>
          <p:cNvSpPr>
            <a:spLocks noGrp="1" noChangeArrowheads="1"/>
          </p:cNvSpPr>
          <p:nvPr>
            <p:ph type="body" sz="quarter" idx="3"/>
          </p:nvPr>
        </p:nvSpPr>
        <p:spPr bwMode="auto">
          <a:xfrm>
            <a:off x="701041" y="4415872"/>
            <a:ext cx="5608320" cy="4183543"/>
          </a:xfrm>
          <a:prstGeom prst="rect">
            <a:avLst/>
          </a:prstGeom>
          <a:noFill/>
          <a:ln w="9525">
            <a:noFill/>
            <a:miter lim="800000"/>
            <a:headEnd/>
            <a:tailEnd/>
          </a:ln>
          <a:effectLst/>
        </p:spPr>
        <p:txBody>
          <a:bodyPr vert="horz" wrap="square" lIns="93524" tIns="46762" rIns="93524" bIns="467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0278" name="Rectangle 6"/>
          <p:cNvSpPr>
            <a:spLocks noGrp="1" noChangeArrowheads="1"/>
          </p:cNvSpPr>
          <p:nvPr>
            <p:ph type="ftr" sz="quarter" idx="4"/>
          </p:nvPr>
        </p:nvSpPr>
        <p:spPr bwMode="auto">
          <a:xfrm>
            <a:off x="0" y="8830119"/>
            <a:ext cx="3037840" cy="464657"/>
          </a:xfrm>
          <a:prstGeom prst="rect">
            <a:avLst/>
          </a:prstGeom>
          <a:noFill/>
          <a:ln w="9525">
            <a:noFill/>
            <a:miter lim="800000"/>
            <a:headEnd/>
            <a:tailEnd/>
          </a:ln>
          <a:effectLst/>
        </p:spPr>
        <p:txBody>
          <a:bodyPr vert="horz" wrap="square" lIns="93524" tIns="46762" rIns="93524" bIns="46762" numCol="1" anchor="b" anchorCtr="0" compatLnSpc="1">
            <a:prstTxWarp prst="textNoShape">
              <a:avLst/>
            </a:prstTxWarp>
          </a:bodyPr>
          <a:lstStyle>
            <a:lvl1pPr eaLnBrk="1" hangingPunct="1">
              <a:defRPr sz="1200"/>
            </a:lvl1pPr>
          </a:lstStyle>
          <a:p>
            <a:pPr>
              <a:defRPr/>
            </a:pPr>
            <a:endParaRPr lang="en-US"/>
          </a:p>
        </p:txBody>
      </p:sp>
      <p:sp>
        <p:nvSpPr>
          <p:cNvPr id="310279" name="Rectangle 7"/>
          <p:cNvSpPr>
            <a:spLocks noGrp="1" noChangeArrowheads="1"/>
          </p:cNvSpPr>
          <p:nvPr>
            <p:ph type="sldNum" sz="quarter" idx="5"/>
          </p:nvPr>
        </p:nvSpPr>
        <p:spPr bwMode="auto">
          <a:xfrm>
            <a:off x="3970939" y="8830119"/>
            <a:ext cx="3037840" cy="464657"/>
          </a:xfrm>
          <a:prstGeom prst="rect">
            <a:avLst/>
          </a:prstGeom>
          <a:noFill/>
          <a:ln w="9525">
            <a:noFill/>
            <a:miter lim="800000"/>
            <a:headEnd/>
            <a:tailEnd/>
          </a:ln>
          <a:effectLst/>
        </p:spPr>
        <p:txBody>
          <a:bodyPr vert="horz" wrap="square" lIns="93524" tIns="46762" rIns="93524" bIns="46762" numCol="1" anchor="b" anchorCtr="0" compatLnSpc="1">
            <a:prstTxWarp prst="textNoShape">
              <a:avLst/>
            </a:prstTxWarp>
          </a:bodyPr>
          <a:lstStyle>
            <a:lvl1pPr algn="r" eaLnBrk="1" hangingPunct="1">
              <a:defRPr sz="1200"/>
            </a:lvl1pPr>
          </a:lstStyle>
          <a:p>
            <a:pPr>
              <a:defRPr/>
            </a:pPr>
            <a:fld id="{795F3F6D-A202-4514-A5FA-852C63939CCB}" type="slidenum">
              <a:rPr lang="en-US"/>
              <a:pPr>
                <a:defRPr/>
              </a:pPr>
              <a:t>‹#›</a:t>
            </a:fld>
            <a:endParaRPr lang="en-US"/>
          </a:p>
        </p:txBody>
      </p:sp>
    </p:spTree>
    <p:extLst>
      <p:ext uri="{BB962C8B-B14F-4D97-AF65-F5344CB8AC3E}">
        <p14:creationId xmlns:p14="http://schemas.microsoft.com/office/powerpoint/2010/main" val="2262795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FFF334B0-646B-4429-A080-9A2115AFF5F0}" type="slidenum">
              <a:rPr lang="en-US" smtClean="0"/>
              <a:pPr/>
              <a:t>1</a:t>
            </a:fld>
            <a:endParaRPr lang="en-US" smtClean="0"/>
          </a:p>
        </p:txBody>
      </p:sp>
      <p:sp>
        <p:nvSpPr>
          <p:cNvPr id="86019" name="Rectangle 2"/>
          <p:cNvSpPr>
            <a:spLocks noGrp="1" noRot="1" noChangeAspect="1" noChangeArrowheads="1" noTextEdit="1"/>
          </p:cNvSpPr>
          <p:nvPr>
            <p:ph type="sldImg"/>
          </p:nvPr>
        </p:nvSpPr>
        <p:spPr>
          <a:xfrm>
            <a:off x="1184275" y="696913"/>
            <a:ext cx="4646613" cy="3486150"/>
          </a:xfrm>
          <a:ln/>
        </p:spPr>
      </p:sp>
      <p:sp>
        <p:nvSpPr>
          <p:cNvPr id="86020" name="Rectangle 3"/>
          <p:cNvSpPr>
            <a:spLocks noGrp="1" noChangeArrowheads="1"/>
          </p:cNvSpPr>
          <p:nvPr>
            <p:ph type="body" idx="1"/>
          </p:nvPr>
        </p:nvSpPr>
        <p:spPr>
          <a:noFill/>
          <a:ln/>
        </p:spPr>
        <p:txBody>
          <a:bodyPr/>
          <a:lstStyle/>
          <a:p>
            <a:r>
              <a:rPr lang="en-US" dirty="0" smtClean="0"/>
              <a:t>The needs assessment has been commissioned by the </a:t>
            </a:r>
            <a:r>
              <a:rPr lang="en-US" dirty="0" err="1" smtClean="0"/>
              <a:t>JumpStart</a:t>
            </a:r>
            <a:r>
              <a:rPr lang="en-US" baseline="0" dirty="0" smtClean="0"/>
              <a:t> Tulsa</a:t>
            </a:r>
            <a:r>
              <a:rPr lang="en-US" dirty="0" smtClean="0"/>
              <a:t> and prepared by the Community Service Council of Greater Tulsa. </a:t>
            </a:r>
          </a:p>
          <a:p>
            <a:r>
              <a:rPr lang="en-US" dirty="0" smtClean="0"/>
              <a:t>The data is compiled from the US Census Bureau for 2000 and 2010, the American Community Survey 2009-2011, the vital statistics of the Oklahoma State Department of Health, the Department of Human Services Monthly Bulletins and Annual Reports and the Oklahoma Department of Commerce.  All references are included at the bottom of the graph. </a:t>
            </a:r>
          </a:p>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724728A-7FF2-4D93-81C4-9CDDB40779B1}" type="slidenum">
              <a:rPr lang="en-US" smtClean="0"/>
              <a:pPr/>
              <a:t>2</a:t>
            </a:fld>
            <a:endParaRPr lang="en-US" dirty="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r>
              <a:rPr lang="en-US" dirty="0" smtClean="0"/>
              <a:t>The needs assessments for Tulsa County includes demographic trends, economic indicators and employment trends as well as child indicators.  Child indicators will be specific to age and referenced in each slide.  Some data is compiled in group data for children less than 5 or less than 6 or by specific years as available.</a:t>
            </a:r>
          </a:p>
          <a:p>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A61EAE2-E9A5-4478-B162-18A1616C7982}" type="slidenum">
              <a:rPr lang="en-US" smtClean="0"/>
              <a:pPr/>
              <a:t>3</a:t>
            </a:fld>
            <a:endParaRPr lang="en-US" dirty="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99FA5732-B69E-4D7F-AA5C-330E1E1CFBDE}" type="slidenum">
              <a:rPr lang="en-US" smtClean="0"/>
              <a:pPr/>
              <a:t>4</a:t>
            </a:fld>
            <a:endParaRPr lang="en-US" dirty="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r>
              <a:rPr lang="en-US" dirty="0" smtClean="0"/>
              <a:t>Tulsa County is experiencing a number of demographic trends that are reflected both locally and in the rest of the state.  </a:t>
            </a:r>
          </a:p>
          <a:p>
            <a:pPr>
              <a:buFontTx/>
              <a:buChar char="•"/>
            </a:pPr>
            <a:r>
              <a:rPr lang="en-US" dirty="0" smtClean="0"/>
              <a:t>The population of rural counties is diminishing with people moving to urban areas of Tulsa and Oklahoma City for access to jobs.  </a:t>
            </a:r>
          </a:p>
          <a:p>
            <a:pPr>
              <a:buFontTx/>
              <a:buChar char="•"/>
            </a:pPr>
            <a:r>
              <a:rPr lang="en-US" dirty="0" smtClean="0"/>
              <a:t>The overall birth to women of our state has increased in recent years due to the Hispanic</a:t>
            </a:r>
            <a:r>
              <a:rPr lang="en-US" baseline="0" dirty="0" smtClean="0"/>
              <a:t> population growth.</a:t>
            </a:r>
            <a:endParaRPr lang="en-US" dirty="0" smtClean="0"/>
          </a:p>
          <a:p>
            <a:pPr>
              <a:buFontTx/>
              <a:buChar char="•"/>
            </a:pPr>
            <a:r>
              <a:rPr lang="en-US" dirty="0" smtClean="0"/>
              <a:t>The population is aging with a continued trend of the proportional</a:t>
            </a:r>
            <a:r>
              <a:rPr lang="en-US" baseline="0" dirty="0" smtClean="0"/>
              <a:t> </a:t>
            </a:r>
            <a:r>
              <a:rPr lang="en-US" dirty="0" smtClean="0"/>
              <a:t>decrease in children less than 18 and less than 5 years old.</a:t>
            </a:r>
          </a:p>
          <a:p>
            <a:pPr>
              <a:buFontTx/>
              <a:buChar char="•"/>
            </a:pPr>
            <a:r>
              <a:rPr lang="en-US" dirty="0" smtClean="0"/>
              <a:t>The county and state are becoming more culturally diverse with a rapid growth population of people of Hispanic Origin.</a:t>
            </a:r>
          </a:p>
          <a:p>
            <a:pPr>
              <a:buFontTx/>
              <a:buChar char="•"/>
            </a:pPr>
            <a:r>
              <a:rPr lang="en-US" dirty="0" smtClean="0"/>
              <a:t>The living arrangements of families are becoming more single headed households, and other relatives who are assuming long term guardianship of the children.</a:t>
            </a: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D0EA835-A07D-48BB-80EF-9D47436C93C8}" type="slidenum">
              <a:rPr lang="en-US" smtClean="0"/>
              <a:pPr/>
              <a:t>5</a:t>
            </a:fld>
            <a:endParaRPr lang="en-US" dirty="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r>
              <a:rPr lang="en-US" dirty="0" smtClean="0"/>
              <a:t>From 1980 to 2010, the population in Tulsa County increased from 470,593 in 1980 to 603,403 in 2010.  This is an increase of 28.2%.  During the same time period, the population in Oklahoma increased from 3,025,290 to 3,751,351 in 2010, a change of 24.0%. </a:t>
            </a:r>
          </a:p>
          <a:p>
            <a:endParaRPr lang="en-US" dirty="0" smtClean="0"/>
          </a:p>
          <a:p>
            <a:r>
              <a:rPr lang="en-US" dirty="0" smtClean="0"/>
              <a:t>In Tulsa County, the population of children under the age of 5 years old increased</a:t>
            </a:r>
            <a:r>
              <a:rPr lang="en-US" baseline="0" dirty="0" smtClean="0"/>
              <a:t> </a:t>
            </a:r>
            <a:r>
              <a:rPr lang="en-US" dirty="0" smtClean="0"/>
              <a:t>from 36,714 in 1980 (7.8% of the population) to 44,711 in 2010 (7.4% of the population).  </a:t>
            </a:r>
          </a:p>
          <a:p>
            <a:endParaRPr lang="en-US" dirty="0" smtClean="0"/>
          </a:p>
          <a:p>
            <a:r>
              <a:rPr lang="en-US" dirty="0" smtClean="0"/>
              <a:t>For 2010, the population percentage of children under the age of 5 for the state of Oklahoma was 7.0%, which decreased from 7.7% in 1980.</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5A955695-8398-4C67-93A1-5E85BF005540}" type="slidenum">
              <a:rPr lang="en-US" smtClean="0"/>
              <a:pPr/>
              <a:t>6</a:t>
            </a:fld>
            <a:endParaRPr lang="en-US" dirty="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b="1" dirty="0" smtClean="0"/>
              <a:t>***Graphs</a:t>
            </a:r>
            <a:r>
              <a:rPr lang="en-US" b="1" baseline="0" dirty="0" smtClean="0"/>
              <a:t> would have been incomplete if I updated to 2011 estimates (i.e. no Hispanic or American Indian population data would be included)***</a:t>
            </a:r>
          </a:p>
          <a:p>
            <a:pPr eaLnBrk="1" hangingPunct="1"/>
            <a:r>
              <a:rPr lang="en-US" dirty="0" smtClean="0"/>
              <a:t>The Tulsa County population is</a:t>
            </a:r>
            <a:r>
              <a:rPr lang="en-US" baseline="0" dirty="0" smtClean="0"/>
              <a:t> reported with </a:t>
            </a:r>
            <a:r>
              <a:rPr lang="en-US" dirty="0" smtClean="0"/>
              <a:t>continued growth of</a:t>
            </a:r>
            <a:r>
              <a:rPr lang="en-US" baseline="0" dirty="0" smtClean="0"/>
              <a:t> </a:t>
            </a:r>
            <a:r>
              <a:rPr lang="en-US" dirty="0" smtClean="0"/>
              <a:t>the Hispanic population from 6.0% in 2000 to 11.0% in 2010 for the total population and a growth from 10.4% in 2000 to 20.6% in 2010 for the population less than 5 years old.</a:t>
            </a:r>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9C390EFF-03E5-40C8-B627-DDAA71CB243B}" type="slidenum">
              <a:rPr lang="en-US" smtClean="0"/>
              <a:pPr/>
              <a:t>7</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z="1100" dirty="0" smtClean="0"/>
              <a:t>As I mentioned before, our </a:t>
            </a:r>
            <a:r>
              <a:rPr lang="en-US" sz="1100" dirty="0" smtClean="0">
                <a:solidFill>
                  <a:srgbClr val="C00000"/>
                </a:solidFill>
              </a:rPr>
              <a:t>population is getting older from</a:t>
            </a:r>
            <a:r>
              <a:rPr lang="en-US" sz="1100" baseline="0" dirty="0" smtClean="0">
                <a:solidFill>
                  <a:srgbClr val="C00000"/>
                </a:solidFill>
              </a:rPr>
              <a:t> both the</a:t>
            </a:r>
            <a:r>
              <a:rPr lang="en-US" sz="1100" dirty="0" smtClean="0">
                <a:solidFill>
                  <a:srgbClr val="C00000"/>
                </a:solidFill>
              </a:rPr>
              <a:t> young population shrinking</a:t>
            </a:r>
            <a:r>
              <a:rPr lang="en-US" sz="1100" baseline="0" dirty="0" smtClean="0">
                <a:solidFill>
                  <a:srgbClr val="C00000"/>
                </a:solidFill>
              </a:rPr>
              <a:t> and the</a:t>
            </a:r>
            <a:r>
              <a:rPr lang="en-US" sz="1100" dirty="0" smtClean="0">
                <a:solidFill>
                  <a:srgbClr val="C00000"/>
                </a:solidFill>
              </a:rPr>
              <a:t> older population growing.  In fact, another flip is approaching – by 2014, projected that there will be more people 55+ than &lt;25 in Ok; </a:t>
            </a:r>
          </a:p>
          <a:p>
            <a:pPr eaLnBrk="1" hangingPunct="1"/>
            <a:r>
              <a:rPr lang="en-US" sz="1100" dirty="0" smtClean="0">
                <a:solidFill>
                  <a:srgbClr val="C00000"/>
                </a:solidFill>
              </a:rPr>
              <a:t>First of baby boomers entered into 65+ gang this year – 2010; last of baby boomers will enter around 2030; so that progression of baby boomers along with fact that people are living longer explains the explosion of the older pop.</a:t>
            </a:r>
          </a:p>
          <a:p>
            <a:pPr eaLnBrk="1" hangingPunct="1"/>
            <a:r>
              <a:rPr lang="en-US" sz="1100" dirty="0" smtClean="0"/>
              <a:t>Why is this important?  </a:t>
            </a:r>
            <a:r>
              <a:rPr lang="en-US" sz="1100" dirty="0" smtClean="0">
                <a:solidFill>
                  <a:srgbClr val="C00000"/>
                </a:solidFill>
              </a:rPr>
              <a:t>Deteriorating working age pop relative old and young – the dependent pop.  In 1938 (year SS was created), dependency ratio was 17.5 to 1 – meaning that there were 17.5 workers for every dependent.  Anyone know what today’s ratio is?  2.7 to 1. </a:t>
            </a:r>
          </a:p>
          <a:p>
            <a:pPr eaLnBrk="1" hangingPunct="1"/>
            <a:r>
              <a:rPr lang="en-US" sz="1100" dirty="0" smtClean="0"/>
              <a:t>And why does this matter? – 2 reasons – </a:t>
            </a:r>
            <a:r>
              <a:rPr lang="en-US" sz="1100" dirty="0" err="1" smtClean="0">
                <a:solidFill>
                  <a:srgbClr val="C00000"/>
                </a:solidFill>
              </a:rPr>
              <a:t>medicare</a:t>
            </a:r>
            <a:r>
              <a:rPr lang="en-US" sz="1100" dirty="0" smtClean="0">
                <a:solidFill>
                  <a:srgbClr val="C00000"/>
                </a:solidFill>
              </a:rPr>
              <a:t> and social security and not enough tax money coming into system to keep those afloat.  </a:t>
            </a:r>
            <a:r>
              <a:rPr lang="en-US" sz="1100" dirty="0" smtClean="0"/>
              <a:t>Medicare will become insolvent before SS because cost of health care has risen so dramatically in past 15 years.  </a:t>
            </a:r>
            <a:r>
              <a:rPr lang="en-US" sz="1100" dirty="0" err="1" smtClean="0"/>
              <a:t>Ss</a:t>
            </a:r>
            <a:r>
              <a:rPr lang="en-US" sz="1100" dirty="0" smtClean="0"/>
              <a:t> is now temporarily insolvent due to recession, but aside from that is will stay solvent </a:t>
            </a:r>
            <a:r>
              <a:rPr lang="en-US" sz="1100" dirty="0" err="1" smtClean="0"/>
              <a:t>til</a:t>
            </a:r>
            <a:r>
              <a:rPr lang="en-US" sz="1100" dirty="0" smtClean="0"/>
              <a:t> about 2040.</a:t>
            </a:r>
          </a:p>
          <a:p>
            <a:pPr eaLnBrk="1" hangingPunct="1"/>
            <a:r>
              <a:rPr lang="en-US" sz="1100" dirty="0" err="1" smtClean="0"/>
              <a:t>Ss</a:t>
            </a:r>
            <a:r>
              <a:rPr lang="en-US" sz="1100" dirty="0" smtClean="0"/>
              <a:t> was created in 1938 when life expectancy was 67 and retirement age was 65, so on average, people only drew </a:t>
            </a:r>
            <a:r>
              <a:rPr lang="en-US" sz="1100" dirty="0" err="1" smtClean="0"/>
              <a:t>ss</a:t>
            </a:r>
            <a:r>
              <a:rPr lang="en-US" sz="1100" dirty="0" smtClean="0"/>
              <a:t> for a couple of years.  Now life </a:t>
            </a:r>
            <a:r>
              <a:rPr lang="en-US" sz="1100" dirty="0" err="1" smtClean="0"/>
              <a:t>expenctancy</a:t>
            </a:r>
            <a:r>
              <a:rPr lang="en-US" sz="1100" dirty="0" smtClean="0"/>
              <a:t> is what?  76 for men, 82 for women; and for children born in 2000 life expectancy is 100.  </a:t>
            </a:r>
          </a:p>
          <a:p>
            <a:pPr eaLnBrk="1" hangingPunct="1"/>
            <a:r>
              <a:rPr lang="en-US" sz="1100" dirty="0" err="1" smtClean="0"/>
              <a:t>Ss</a:t>
            </a:r>
            <a:r>
              <a:rPr lang="en-US" sz="1100" dirty="0" smtClean="0"/>
              <a:t> was designed as a pay as you go system, whereby today’s workers pay for today’s retired.  So its easy to see why </a:t>
            </a:r>
            <a:r>
              <a:rPr lang="en-US" sz="1100" dirty="0" err="1" smtClean="0"/>
              <a:t>ss</a:t>
            </a:r>
            <a:r>
              <a:rPr lang="en-US" sz="1100" dirty="0" smtClean="0"/>
              <a:t> is running low. </a:t>
            </a:r>
          </a:p>
          <a:p>
            <a:pPr eaLnBrk="1" hangingPunct="1"/>
            <a:r>
              <a:rPr lang="en-US" sz="1100" dirty="0" smtClean="0"/>
              <a:t>So what is the </a:t>
            </a:r>
            <a:r>
              <a:rPr lang="en-US" sz="1100" dirty="0" smtClean="0">
                <a:solidFill>
                  <a:srgbClr val="C00000"/>
                </a:solidFill>
              </a:rPr>
              <a:t>solution?   3 options – 1) we have more children to start rebuilding the working pop, 2) increase our workforce by allowing more immigrants, or 3) delay retirement….</a:t>
            </a:r>
          </a:p>
          <a:p>
            <a:pPr eaLnBrk="1" hangingPunct="1"/>
            <a:r>
              <a:rPr lang="en-US" sz="1100" dirty="0" smtClean="0"/>
              <a:t>Most industrialized nations are in same boat; do you remember hearing about </a:t>
            </a:r>
            <a:r>
              <a:rPr lang="en-US" sz="1100" dirty="0" err="1" smtClean="0"/>
              <a:t>russia’s</a:t>
            </a:r>
            <a:r>
              <a:rPr lang="en-US" sz="1100" dirty="0" smtClean="0"/>
              <a:t> national conception day a few years ago (2007)?  Everyone was to try to conceive a baby.  Big celebration and bonuses for those who had a baby 9 months later!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C7F63FD7-CCA0-41A1-AB43-8F92C4A02060}" type="slidenum">
              <a:rPr lang="en-US" smtClean="0"/>
              <a:pPr/>
              <a:t>8</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b="0" dirty="0" smtClean="0">
                <a:solidFill>
                  <a:srgbClr val="C00000"/>
                </a:solidFill>
              </a:rPr>
              <a:t>Growing trend of being unmarried, with or without children</a:t>
            </a:r>
            <a:r>
              <a:rPr lang="en-US" b="0" dirty="0" smtClean="0"/>
              <a:t>. </a:t>
            </a:r>
          </a:p>
          <a:p>
            <a:pPr eaLnBrk="1" hangingPunct="1"/>
            <a:r>
              <a:rPr lang="en-US" b="0" dirty="0" smtClean="0"/>
              <a:t>But this </a:t>
            </a:r>
            <a:r>
              <a:rPr lang="en-US" b="0" dirty="0" smtClean="0">
                <a:solidFill>
                  <a:srgbClr val="C00000"/>
                </a:solidFill>
              </a:rPr>
              <a:t>doesn’t necessarily mean there’s no significant other in the picture or even living in the househo</a:t>
            </a:r>
            <a:r>
              <a:rPr lang="en-US" b="0" dirty="0" smtClean="0"/>
              <a:t>ld. </a:t>
            </a:r>
          </a:p>
          <a:p>
            <a:pPr eaLnBrk="1" hangingPunct="1"/>
            <a:r>
              <a:rPr lang="en-US" b="0" dirty="0" smtClean="0"/>
              <a:t>In 2008, 51% of women 15+ considered themselves single; prior the majority were married; again this does not mean they’re not in a relationship with a man.</a:t>
            </a:r>
          </a:p>
          <a:p>
            <a:pPr eaLnBrk="1" hangingPunct="1"/>
            <a:r>
              <a:rPr lang="en-US" b="0" dirty="0" smtClean="0">
                <a:solidFill>
                  <a:srgbClr val="C00000"/>
                </a:solidFill>
              </a:rPr>
              <a:t>The need for a woman to enter in to a civil or religious union has deteriorated – due to women earning higher wages and other than income taxes, a woman is more likely to qualify for a variety of services if she is single (</a:t>
            </a:r>
            <a:r>
              <a:rPr lang="en-US" b="0" dirty="0" err="1" smtClean="0">
                <a:solidFill>
                  <a:srgbClr val="C00000"/>
                </a:solidFill>
              </a:rPr>
              <a:t>eg</a:t>
            </a:r>
            <a:r>
              <a:rPr lang="en-US" b="0" dirty="0" smtClean="0">
                <a:solidFill>
                  <a:srgbClr val="C00000"/>
                </a:solidFill>
              </a:rPr>
              <a:t>, TANF).</a:t>
            </a:r>
          </a:p>
          <a:p>
            <a:pPr eaLnBrk="1" hangingPunct="1"/>
            <a:r>
              <a:rPr lang="en-US" b="0" dirty="0" smtClean="0"/>
              <a:t>The negative of single parenthood is that often it translates in to lower family income.</a:t>
            </a:r>
          </a:p>
          <a:p>
            <a:pPr eaLnBrk="1" hangingPunct="1"/>
            <a:r>
              <a:rPr lang="en-US" b="0" dirty="0" smtClean="0">
                <a:solidFill>
                  <a:srgbClr val="C00000"/>
                </a:solidFill>
              </a:rPr>
              <a:t>OK ranks 4</a:t>
            </a:r>
            <a:r>
              <a:rPr lang="en-US" b="0" baseline="30000" dirty="0" smtClean="0">
                <a:solidFill>
                  <a:srgbClr val="C00000"/>
                </a:solidFill>
              </a:rPr>
              <a:t>th</a:t>
            </a:r>
            <a:r>
              <a:rPr lang="en-US" b="0" dirty="0" smtClean="0">
                <a:solidFill>
                  <a:srgbClr val="C00000"/>
                </a:solidFill>
              </a:rPr>
              <a:t> in grandparents raising grandchildren – major reason is our high rate of incarceration of women;  we have ranked #1 for the past 10 years all except for 1 year when</a:t>
            </a:r>
            <a:r>
              <a:rPr lang="en-US" b="0" baseline="0" dirty="0" smtClean="0">
                <a:solidFill>
                  <a:srgbClr val="C00000"/>
                </a:solidFill>
              </a:rPr>
              <a:t> </a:t>
            </a:r>
            <a:r>
              <a:rPr lang="en-US" b="0" dirty="0" smtClean="0">
                <a:solidFill>
                  <a:srgbClr val="C00000"/>
                </a:solidFill>
              </a:rPr>
              <a:t>Texas out incarcerated us.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A61EAE2-E9A5-4478-B162-18A1616C7982}" type="slidenum">
              <a:rPr lang="en-US" smtClean="0"/>
              <a:pPr/>
              <a:t>9</a:t>
            </a:fld>
            <a:endParaRPr lang="en-US" dirty="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3C3832A-64E8-4B3A-9D35-ED2F4D75EB7C}" type="slidenum">
              <a:rPr lang="en-US" smtClean="0"/>
              <a:pPr/>
              <a:t>10</a:t>
            </a:fld>
            <a:endParaRPr lang="en-US" dirty="0"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b="1" dirty="0" smtClean="0"/>
              <a:t>***Did I</a:t>
            </a:r>
            <a:r>
              <a:rPr lang="en-US" b="1" baseline="0" dirty="0" smtClean="0"/>
              <a:t> need to add a slide for comparison to state data?*** </a:t>
            </a:r>
            <a:r>
              <a:rPr lang="en-US" dirty="0" smtClean="0"/>
              <a:t>The next </a:t>
            </a:r>
            <a:r>
              <a:rPr lang="en-US" b="1" dirty="0" smtClean="0"/>
              <a:t>two charts </a:t>
            </a:r>
            <a:r>
              <a:rPr lang="en-US" dirty="0" smtClean="0"/>
              <a:t>will look at the percentage of people in poverty by four target groups:  the total population, children under age 18, children under 5 years old and children  5-17 years olds.  </a:t>
            </a:r>
            <a:r>
              <a:rPr lang="en-US" b="1" dirty="0" smtClean="0"/>
              <a:t>The two graphs will look at Oklahoma as a whole and the second Tulsa County specifically.</a:t>
            </a:r>
            <a:r>
              <a:rPr lang="en-US" dirty="0" smtClean="0"/>
              <a:t> The federal government considers less than 200% FPL as low income.</a:t>
            </a:r>
          </a:p>
          <a:p>
            <a:pPr eaLnBrk="1" hangingPunct="1"/>
            <a:endParaRPr lang="en-US" dirty="0" smtClean="0"/>
          </a:p>
          <a:p>
            <a:pPr eaLnBrk="1" hangingPunct="1">
              <a:buFontTx/>
              <a:buChar char="•"/>
            </a:pPr>
            <a:r>
              <a:rPr lang="en-US" dirty="0" smtClean="0"/>
              <a:t>For the total population of</a:t>
            </a:r>
            <a:r>
              <a:rPr lang="en-US" baseline="0" dirty="0" smtClean="0"/>
              <a:t> Tulsa County,</a:t>
            </a:r>
            <a:r>
              <a:rPr lang="en-US" dirty="0" smtClean="0"/>
              <a:t> 15.1% are below</a:t>
            </a:r>
            <a:r>
              <a:rPr lang="en-US" baseline="0" dirty="0" smtClean="0"/>
              <a:t> 1</a:t>
            </a:r>
            <a:r>
              <a:rPr lang="en-US" dirty="0" smtClean="0"/>
              <a:t>00% FPL, 32.4% are below 185% FPL and 35.2% are below 200% FPL.</a:t>
            </a:r>
          </a:p>
          <a:p>
            <a:pPr eaLnBrk="1" hangingPunct="1">
              <a:buFontTx/>
              <a:buChar char="•"/>
            </a:pPr>
            <a:r>
              <a:rPr lang="en-US" dirty="0" smtClean="0"/>
              <a:t>For children under age 18 in Tulsa County, 22.6% are below</a:t>
            </a:r>
            <a:r>
              <a:rPr lang="en-US" baseline="0" dirty="0" smtClean="0"/>
              <a:t> 1</a:t>
            </a:r>
            <a:r>
              <a:rPr lang="en-US" dirty="0" smtClean="0"/>
              <a:t>00% FPL, 43.7% are below 185% FPL and 46.8% are below 200% FPL.</a:t>
            </a:r>
          </a:p>
          <a:p>
            <a:pPr eaLnBrk="1" hangingPunct="1">
              <a:buFontTx/>
              <a:buChar char="•"/>
            </a:pPr>
            <a:r>
              <a:rPr lang="en-US" dirty="0" smtClean="0"/>
              <a:t>For children under age 6 in Tulsa County, 27.0% are below</a:t>
            </a:r>
            <a:r>
              <a:rPr lang="en-US" baseline="0" dirty="0" smtClean="0"/>
              <a:t> 1</a:t>
            </a:r>
            <a:r>
              <a:rPr lang="en-US" dirty="0" smtClean="0"/>
              <a:t>00% FPL, 50.1% are below 185% FPL and 53.1% are below 200% FPL.</a:t>
            </a:r>
          </a:p>
          <a:p>
            <a:pPr eaLnBrk="1" hangingPunct="1">
              <a:buFontTx/>
              <a:buChar char="•"/>
            </a:pPr>
            <a:r>
              <a:rPr lang="en-US" dirty="0" smtClean="0"/>
              <a:t>For children 5 through 17 years of age in Tulsa County, 20.2% are below</a:t>
            </a:r>
            <a:r>
              <a:rPr lang="en-US" baseline="0" dirty="0" smtClean="0"/>
              <a:t> 1</a:t>
            </a:r>
            <a:r>
              <a:rPr lang="en-US" dirty="0" smtClean="0"/>
              <a:t>00% FPL, 40.2% are below 185% FPL and 43.4% are below 200% FPL.</a:t>
            </a:r>
          </a:p>
          <a:p>
            <a:pPr eaLnBrk="1" hangingPunct="1">
              <a:buFontTx/>
              <a:buChar char="•"/>
            </a:pPr>
            <a:endParaRPr lang="en-US" dirty="0" smtClean="0"/>
          </a:p>
          <a:p>
            <a:pPr eaLnBrk="1" hangingPunct="1"/>
            <a:r>
              <a:rPr lang="en-US" dirty="0" smtClean="0"/>
              <a:t>In Tulsa</a:t>
            </a:r>
            <a:r>
              <a:rPr lang="en-US" baseline="0" dirty="0" smtClean="0"/>
              <a:t> County</a:t>
            </a:r>
            <a:r>
              <a:rPr lang="en-US" dirty="0" smtClean="0"/>
              <a:t>, just over half of all children less than 6 years of age are considered poor by the federal government.</a:t>
            </a:r>
          </a:p>
          <a:p>
            <a:pPr eaLnBrk="1" hangingPunct="1">
              <a:buFontTx/>
              <a:buChar char="•"/>
            </a:pPr>
            <a:endParaRPr lang="en-US" dirty="0" smtClean="0"/>
          </a:p>
          <a:p>
            <a:pPr eaLnBrk="1" hangingPunct="1">
              <a:buFontTx/>
              <a:buChar char="•"/>
            </a:pPr>
            <a:endParaRPr lang="en-US" dirty="0" smtClean="0"/>
          </a:p>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B3AC3AA0-F8F7-4E5E-AD9B-3D1AFDB47128}" type="slidenum">
              <a:rPr lang="en-US" sz="1200"/>
              <a:pPr algn="r"/>
              <a:t>11</a:t>
            </a:fld>
            <a:endParaRPr lang="en-US" sz="1200" dirty="0"/>
          </a:p>
        </p:txBody>
      </p:sp>
      <p:sp>
        <p:nvSpPr>
          <p:cNvPr id="93187" name="Rectangle 2"/>
          <p:cNvSpPr>
            <a:spLocks noGrp="1" noRot="1" noChangeAspect="1" noChangeArrowheads="1" noTextEdit="1"/>
          </p:cNvSpPr>
          <p:nvPr>
            <p:ph type="sldImg"/>
          </p:nvPr>
        </p:nvSpPr>
        <p:spPr>
          <a:xfrm>
            <a:off x="1182688" y="696913"/>
            <a:ext cx="4648200" cy="3486150"/>
          </a:xfrm>
          <a:ln/>
        </p:spPr>
      </p:sp>
      <p:sp>
        <p:nvSpPr>
          <p:cNvPr id="93188" name="Rectangle 3"/>
          <p:cNvSpPr>
            <a:spLocks noGrp="1" noChangeArrowheads="1"/>
          </p:cNvSpPr>
          <p:nvPr>
            <p:ph type="body" idx="1"/>
          </p:nvPr>
        </p:nvSpPr>
        <p:spPr>
          <a:noFill/>
          <a:ln/>
        </p:spPr>
        <p:txBody>
          <a:bodyPr/>
          <a:lstStyle/>
          <a:p>
            <a:pPr eaLnBrk="1" hangingPunct="1"/>
            <a:r>
              <a:rPr lang="en-US" dirty="0" smtClean="0"/>
              <a:t>In examining the comparison of wages, it is necessary to look at the enormity of the gap between attained income and self-sufficiency.  The bar graph demonstrates the comparison of welfare wage (TANF support and food stamps), minimum wage, poverty wage, the median family income for a female-headed household of three persons, 185% of poverty which is the most generous federal program (Medicaid), and the “gap” between these supports and the self-sufficiency wage for a three person family.  This “gap” has been growing since 1976. </a:t>
            </a:r>
          </a:p>
          <a:p>
            <a:pPr eaLnBrk="1" hangingPunct="1"/>
            <a:endParaRPr lang="en-US" dirty="0" smtClean="0"/>
          </a:p>
          <a:p>
            <a:pPr eaLnBrk="1" hangingPunct="1"/>
            <a:r>
              <a:rPr lang="en-US" dirty="0" smtClean="0"/>
              <a:t>Minimum wage was the federal governments legislative effort to close the gap between a self-sufficient income and need for public and private assistance in 1938.  Working poor employed at minimum wage was intended to be the threshold of livable income.  1976 was the last year that minimum wage annual income and self-sufficiency were the same threshold.  As a result, families have had to determine priorities for personal expenditures and seek public and private support to meet expenses that their personal income could not afford  (Bureau of Labor Statistics, 2002) </a:t>
            </a:r>
          </a:p>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DC07E029-A41C-488D-8170-E9C40A3FEE78}" type="slidenum">
              <a:rPr lang="en-US" smtClean="0"/>
              <a:pPr/>
              <a:t>12</a:t>
            </a:fld>
            <a:endParaRPr lang="en-US" dirty="0"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r>
              <a:rPr lang="en-US" b="1" dirty="0" smtClean="0"/>
              <a:t>***Origina</a:t>
            </a:r>
            <a:r>
              <a:rPr lang="en-US" b="1" baseline="0" dirty="0" smtClean="0"/>
              <a:t>l notes had </a:t>
            </a:r>
            <a:r>
              <a:rPr lang="en-US" b="1" baseline="0" dirty="0" err="1" smtClean="0"/>
              <a:t>Soonercare</a:t>
            </a:r>
            <a:r>
              <a:rPr lang="en-US" b="1" baseline="0" dirty="0" smtClean="0"/>
              <a:t> enrollment for children under 5. I’m not sure where to get that percentage.***</a:t>
            </a:r>
            <a:r>
              <a:rPr lang="en-US" baseline="0" dirty="0" smtClean="0"/>
              <a:t> </a:t>
            </a:r>
            <a:r>
              <a:rPr lang="en-US" dirty="0" smtClean="0"/>
              <a:t>The participation in public assistance program of the people of Tulsa County is a more sensitive measure of the economic stresses in the community then are the unemployment statistics.  In Tulsa County (September 2012), 51.2% of children 18 and under were on </a:t>
            </a:r>
            <a:r>
              <a:rPr lang="en-US" dirty="0" err="1" smtClean="0"/>
              <a:t>Sooner</a:t>
            </a:r>
            <a:r>
              <a:rPr lang="en-US" baseline="0" dirty="0" err="1" smtClean="0"/>
              <a:t>care</a:t>
            </a:r>
            <a:r>
              <a:rPr lang="en-US" dirty="0" smtClean="0"/>
              <a:t>, 13.9% of all county residents accessed food stamps some time during that month, and 62.3% of elementary school children were on the free and reduced lunch program.</a:t>
            </a:r>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381473EB-B2D9-46A4-8E86-5DBC04E5E93F}" type="slidenum">
              <a:rPr lang="en-US" smtClean="0"/>
              <a:pPr/>
              <a:t>13</a:t>
            </a:fld>
            <a:endParaRPr lang="en-US" dirty="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r>
              <a:rPr lang="en-US" dirty="0" smtClean="0"/>
              <a:t>In examination of the education attainment for persons age 25 and older, 37.7% of the population of Tulsa County have a high school education or less compared</a:t>
            </a:r>
            <a:r>
              <a:rPr lang="en-US" baseline="0" dirty="0" smtClean="0"/>
              <a:t> to the 45.6% at the state level (2009-2011 ACS estimates). This is an improvement from 2000 census data (41.5% Tulsa County, 50.9% Oklahoma). </a:t>
            </a:r>
          </a:p>
          <a:p>
            <a:endParaRPr lang="en-US" baseline="0" dirty="0" smtClean="0"/>
          </a:p>
          <a:p>
            <a:r>
              <a:rPr lang="en-US" dirty="0" smtClean="0"/>
              <a:t>The low education attainment of the persons 25 and older in Tulsa County contributes to the high poverty rate.  In Tulsa County, education attainment indicates that 29.4% have a bachelor’s degree or higher in 2009-2011 compared to 23.1% for the state</a:t>
            </a:r>
            <a:r>
              <a:rPr lang="en-US" baseline="0" dirty="0" smtClean="0"/>
              <a:t> (improved slightly from 26.9% and 20.3% respectively in 2000). </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8AEE65FF-F537-42B2-97EF-E35B7462B55C}" type="slidenum">
              <a:rPr lang="en-US"/>
              <a:pPr/>
              <a:t>14</a:t>
            </a:fld>
            <a:endParaRPr lang="en-US" dirty="0"/>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r>
              <a:rPr lang="en-US" dirty="0" smtClean="0"/>
              <a:t>The unemployment rates for Tulsa County have been variable but relatively low from 1995 to 2012,</a:t>
            </a:r>
            <a:r>
              <a:rPr lang="en-US" baseline="0" dirty="0" smtClean="0"/>
              <a:t> with a slow decline since 2010</a:t>
            </a:r>
            <a:r>
              <a:rPr lang="en-US" dirty="0" smtClean="0"/>
              <a:t>.  The increases in unemployment were relatively small for the amount of economic downturn our community faced with the re-organizations, scandals and bankruptcies of oil, gas and telecommunications industries,</a:t>
            </a:r>
            <a:r>
              <a:rPr lang="en-US" baseline="0" dirty="0" smtClean="0"/>
              <a:t> and the “Great Recession.”</a:t>
            </a:r>
            <a:r>
              <a:rPr lang="en-US" dirty="0" smtClean="0"/>
              <a:t>  Although the numbers seem dramatic, when the federal government examines unemployment, they consider 5% or less full employment, which Tulsa County and Oklahoma are once again approaching.  However,</a:t>
            </a:r>
            <a:r>
              <a:rPr lang="en-US" baseline="0" dirty="0" smtClean="0"/>
              <a:t> i</a:t>
            </a:r>
            <a:r>
              <a:rPr lang="en-US" dirty="0" smtClean="0"/>
              <a:t>n Tulsa County, the unemployment rates do not fully document the significance of the downturn.  Other indicators such as the reduction in child care subsidy, and the increase in Medicaid and food stamp usage paint a different picture.</a:t>
            </a:r>
          </a:p>
          <a:p>
            <a:pPr>
              <a:buFontTx/>
              <a:buChar char="•"/>
            </a:pPr>
            <a:r>
              <a:rPr lang="en-US" dirty="0" smtClean="0"/>
              <a:t>It has been speculated that the unemployment of Tulsa County has been people of middle and upper income.  As a result, many due to pride or prejudice have not sought unemployment but rather a “head hunter”  (professional employment consultant).</a:t>
            </a:r>
          </a:p>
          <a:p>
            <a:pPr>
              <a:buFontTx/>
              <a:buChar char="•"/>
            </a:pPr>
            <a:r>
              <a:rPr lang="en-US" dirty="0" smtClean="0"/>
              <a:t>The low unemployment figure also may be contributed to by the number of people who have exhausted their unemployment and no longer would be included in these numbers.</a:t>
            </a:r>
          </a:p>
          <a:p>
            <a:pPr>
              <a:buFontTx/>
              <a:buChar char="•"/>
            </a:pPr>
            <a:r>
              <a:rPr lang="en-US" dirty="0" smtClean="0"/>
              <a:t>The unemployment rate for the state in September 2012 is 5.2% which indicates that Tulsa County is on par with the state, also at 5.2%.</a:t>
            </a:r>
          </a:p>
          <a:p>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36B6ED3B-E2CE-4263-B5E3-39D08389C3D0}" type="slidenum">
              <a:rPr lang="en-US" smtClean="0"/>
              <a:pPr/>
              <a:t>15</a:t>
            </a:fld>
            <a:endParaRPr lang="en-US" dirty="0"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A5C3C611-9E02-42CF-AC83-29C50510783F}" type="slidenum">
              <a:rPr lang="en-US" smtClean="0"/>
              <a:pPr/>
              <a:t>16</a:t>
            </a:fld>
            <a:endParaRPr lang="en-US" dirty="0"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dirty="0" smtClean="0"/>
              <a:t>The following graphs will look at a number of indicators of child health and social well-being for children in Tulsa</a:t>
            </a:r>
            <a:r>
              <a:rPr lang="en-US" baseline="0" dirty="0" smtClean="0"/>
              <a:t> </a:t>
            </a:r>
            <a:r>
              <a:rPr lang="en-US" dirty="0" smtClean="0"/>
              <a:t>County.</a:t>
            </a:r>
          </a:p>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67327060-2055-432C-99E9-3174AC991BDE}" type="slidenum">
              <a:rPr lang="en-US" smtClean="0"/>
              <a:pPr/>
              <a:t>17</a:t>
            </a:fld>
            <a:endParaRPr lang="en-US" dirty="0" smtClean="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r>
              <a:rPr lang="en-US" dirty="0" smtClean="0"/>
              <a:t>Adverse Childhood Experiences is a study released by Robert </a:t>
            </a:r>
            <a:r>
              <a:rPr lang="en-US" dirty="0" err="1" smtClean="0"/>
              <a:t>Anda</a:t>
            </a:r>
            <a:r>
              <a:rPr lang="en-US" dirty="0" smtClean="0"/>
              <a:t>, MD and Vincent </a:t>
            </a:r>
            <a:r>
              <a:rPr lang="en-US" dirty="0" err="1" smtClean="0"/>
              <a:t>Felitti</a:t>
            </a:r>
            <a:r>
              <a:rPr lang="en-US" dirty="0" smtClean="0"/>
              <a:t>, MD in 1998.  It has received renewed interest in 2006 as a conceptual model to examine the potential for changes in well-being through the life cycle of the child.  It is not considered a predictive model as yet.  The implications for our state are dramatic with the large number of children experiencing child abuse and neglect, incarcerated parents, single parenting, as well as other negative indicators.  To understand the risk children have in Tulsa County</a:t>
            </a:r>
            <a:r>
              <a:rPr lang="en-US" baseline="0" dirty="0" smtClean="0"/>
              <a:t>, the indicators of adverse childhood experience will be compared.</a:t>
            </a:r>
            <a:endParaRPr lang="en-US" dirty="0" smtClean="0"/>
          </a:p>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t>Implications for the study, indicate that children who experience adverse childhood trauma may have disrupted neurodevelopment which increases their risk for school failures and ultimately poorer well-being thought out the life span including greater incidences of premature death.  </a:t>
            </a:r>
          </a:p>
          <a:p>
            <a:pPr eaLnBrk="1" hangingPunct="1"/>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795F3F6D-A202-4514-A5FA-852C63939CCB}"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852C0F41-6C98-4C15-9C0C-F857330453DF}" type="slidenum">
              <a:rPr lang="en-US" smtClean="0"/>
              <a:pPr/>
              <a:t>19</a:t>
            </a:fld>
            <a:endParaRPr lang="en-US" smtClean="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r>
              <a:rPr lang="en-US" dirty="0" smtClean="0"/>
              <a:t>The Adverse Childhood Experiences described by </a:t>
            </a:r>
            <a:r>
              <a:rPr lang="en-US" dirty="0" err="1" smtClean="0"/>
              <a:t>Anda</a:t>
            </a:r>
            <a:r>
              <a:rPr lang="en-US" dirty="0" smtClean="0"/>
              <a:t> and </a:t>
            </a:r>
            <a:r>
              <a:rPr lang="en-US" dirty="0" err="1" smtClean="0"/>
              <a:t>Felitti</a:t>
            </a:r>
            <a:r>
              <a:rPr lang="en-US" dirty="0" smtClean="0"/>
              <a:t> which correlate with less well-being include</a:t>
            </a:r>
          </a:p>
          <a:p>
            <a:pPr eaLnBrk="1" hangingPunct="1">
              <a:buFontTx/>
              <a:buChar char="•"/>
            </a:pPr>
            <a:r>
              <a:rPr lang="en-US" dirty="0" smtClean="0"/>
              <a:t>Recurrent physical abuse</a:t>
            </a:r>
          </a:p>
          <a:p>
            <a:pPr eaLnBrk="1" hangingPunct="1">
              <a:buFontTx/>
              <a:buChar char="•"/>
            </a:pPr>
            <a:r>
              <a:rPr lang="en-US" dirty="0" smtClean="0"/>
              <a:t>Recurrent emotional abuse</a:t>
            </a:r>
          </a:p>
          <a:p>
            <a:pPr eaLnBrk="1" hangingPunct="1">
              <a:buFontTx/>
              <a:buChar char="•"/>
            </a:pPr>
            <a:r>
              <a:rPr lang="en-US" dirty="0" smtClean="0"/>
              <a:t>Sexual abuse</a:t>
            </a:r>
          </a:p>
          <a:p>
            <a:pPr eaLnBrk="1" hangingPunct="1">
              <a:buFontTx/>
              <a:buChar char="•"/>
            </a:pPr>
            <a:r>
              <a:rPr lang="en-US" dirty="0" smtClean="0"/>
              <a:t>An alcohol or drug abused in the household</a:t>
            </a:r>
          </a:p>
          <a:p>
            <a:pPr eaLnBrk="1" hangingPunct="1">
              <a:buFontTx/>
              <a:buChar char="•"/>
            </a:pPr>
            <a:r>
              <a:rPr lang="en-US" dirty="0" smtClean="0"/>
              <a:t>An incarcerated household member</a:t>
            </a:r>
          </a:p>
          <a:p>
            <a:pPr eaLnBrk="1" hangingPunct="1">
              <a:buFontTx/>
              <a:buChar char="•"/>
            </a:pPr>
            <a:r>
              <a:rPr lang="en-US" dirty="0" smtClean="0"/>
              <a:t>Some who is chronically depressed, suicidal, institutionalized or mentally ill</a:t>
            </a:r>
          </a:p>
          <a:p>
            <a:pPr eaLnBrk="1" hangingPunct="1">
              <a:buFontTx/>
              <a:buChar char="•"/>
            </a:pPr>
            <a:r>
              <a:rPr lang="en-US" dirty="0" smtClean="0"/>
              <a:t>Mother being treated violently</a:t>
            </a:r>
          </a:p>
          <a:p>
            <a:pPr eaLnBrk="1" hangingPunct="1">
              <a:buFontTx/>
              <a:buChar char="•"/>
            </a:pPr>
            <a:r>
              <a:rPr lang="en-US" dirty="0" smtClean="0"/>
              <a:t>One or no parents</a:t>
            </a:r>
          </a:p>
          <a:p>
            <a:pPr eaLnBrk="1" hangingPunct="1">
              <a:buFontTx/>
              <a:buChar char="•"/>
            </a:pPr>
            <a:r>
              <a:rPr lang="en-US" dirty="0" smtClean="0"/>
              <a:t>Emotional or physical neglect.</a:t>
            </a:r>
          </a:p>
          <a:p>
            <a:pPr eaLnBrk="1" hangingPunct="1"/>
            <a:endParaRPr lang="en-US" dirty="0" smtClean="0"/>
          </a:p>
          <a:p>
            <a:pPr eaLnBrk="1" hangingPunct="1"/>
            <a:r>
              <a:rPr lang="en-US" dirty="0" smtClean="0"/>
              <a:t>Anyone may be traumatic into itself to create changes in neurodevelopment, but the increase in the number of adverse childhood experiences increases the correlation with negative lifetime outcomes.</a:t>
            </a:r>
          </a:p>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0A0CC7F9-4B96-45CE-85B0-49322B64DD7F}" type="slidenum">
              <a:rPr lang="en-US" smtClean="0"/>
              <a:pPr/>
              <a:t>20</a:t>
            </a:fld>
            <a:endParaRPr lang="en-US"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r>
              <a:rPr lang="en-US" dirty="0" smtClean="0"/>
              <a:t>The study indicated that when more adverse experiences exist a great likelihood of health risk behaviors ere documented, particularly</a:t>
            </a:r>
          </a:p>
          <a:p>
            <a:pPr eaLnBrk="1" hangingPunct="1">
              <a:buFontTx/>
              <a:buChar char="•"/>
            </a:pPr>
            <a:r>
              <a:rPr lang="en-US" dirty="0" smtClean="0"/>
              <a:t>Smoking</a:t>
            </a:r>
          </a:p>
          <a:p>
            <a:pPr eaLnBrk="1" hangingPunct="1">
              <a:buFontTx/>
              <a:buChar char="•"/>
            </a:pPr>
            <a:r>
              <a:rPr lang="en-US" dirty="0" smtClean="0"/>
              <a:t>Overeating</a:t>
            </a:r>
          </a:p>
          <a:p>
            <a:pPr eaLnBrk="1" hangingPunct="1">
              <a:buFontTx/>
              <a:buChar char="•"/>
            </a:pPr>
            <a:r>
              <a:rPr lang="en-US" dirty="0" smtClean="0"/>
              <a:t>Physical inactivity</a:t>
            </a:r>
          </a:p>
          <a:p>
            <a:pPr eaLnBrk="1" hangingPunct="1">
              <a:buFontTx/>
              <a:buChar char="•"/>
            </a:pPr>
            <a:r>
              <a:rPr lang="en-US" dirty="0" smtClean="0"/>
              <a:t>Heavy alcohol use</a:t>
            </a:r>
          </a:p>
          <a:p>
            <a:pPr eaLnBrk="1" hangingPunct="1">
              <a:buFontTx/>
              <a:buChar char="•"/>
            </a:pPr>
            <a:r>
              <a:rPr lang="en-US" dirty="0" smtClean="0"/>
              <a:t>Drug use </a:t>
            </a:r>
          </a:p>
          <a:p>
            <a:pPr eaLnBrk="1" hangingPunct="1">
              <a:buFontTx/>
              <a:buChar char="•"/>
            </a:pPr>
            <a:r>
              <a:rPr lang="en-US" dirty="0" smtClean="0"/>
              <a:t>Promiscuity.</a:t>
            </a:r>
          </a:p>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D5EBA613-DB28-4267-AEA9-4D3F7863293E}" type="slidenum">
              <a:rPr lang="en-US" smtClean="0"/>
              <a:pPr/>
              <a:t>21</a:t>
            </a:fld>
            <a:endParaRPr lang="en-US"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r>
              <a:rPr lang="en-US" smtClean="0"/>
              <a:t>The health risk behaviors increase the likelihood of acute and chronic disorder which lead to increased disability and premature death.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146EDAB3-54C3-4960-BA1B-476575F544FB}" type="slidenum">
              <a:rPr lang="en-US" smtClean="0"/>
              <a:pPr/>
              <a:t>22</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r>
              <a:rPr lang="en-US" smtClean="0"/>
              <a:t>In </a:t>
            </a:r>
            <a:r>
              <a:rPr lang="en-US" dirty="0" smtClean="0"/>
              <a:t>Tulsa County (2008), there were 9,530 births.  This is 17.4% of all resident births in Oklahoma.  The data reveals that Tulsa</a:t>
            </a:r>
            <a:r>
              <a:rPr lang="en-US" baseline="0" dirty="0" smtClean="0"/>
              <a:t> County</a:t>
            </a:r>
            <a:r>
              <a:rPr lang="en-US" dirty="0" smtClean="0"/>
              <a:t> had a teen birth rate of 60.1 per 1,000 females age 15-19 years of age compared to 57.8 for the state.  In all risk categories except teen births, short and very short birth spacing, Tulsa County statistics were worse than the state statistics.  </a:t>
            </a:r>
          </a:p>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5E506F25-4A6E-4DFD-B9A2-DC010406B52F}" type="slidenum">
              <a:rPr lang="en-US" smtClean="0"/>
              <a:pPr/>
              <a:t>23</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r>
              <a:rPr lang="en-US" b="1" dirty="0" smtClean="0"/>
              <a:t>***2008 is the most</a:t>
            </a:r>
            <a:r>
              <a:rPr lang="en-US" b="1" baseline="0" dirty="0" smtClean="0"/>
              <a:t> recent year that is finalized- Do you want estimated?***</a:t>
            </a:r>
            <a:r>
              <a:rPr lang="en-US" dirty="0" smtClean="0"/>
              <a:t>The risk indicators for teen mothers aged 15 to 19 years were mixed.  Although Tulsa County has a very high teen birth rate, the number</a:t>
            </a:r>
            <a:r>
              <a:rPr lang="en-US" baseline="0" dirty="0" smtClean="0"/>
              <a:t> </a:t>
            </a:r>
            <a:r>
              <a:rPr lang="en-US" dirty="0" smtClean="0"/>
              <a:t>of teens married</a:t>
            </a:r>
            <a:r>
              <a:rPr lang="en-US" baseline="0" dirty="0" smtClean="0"/>
              <a:t> </a:t>
            </a:r>
            <a:r>
              <a:rPr lang="en-US" dirty="0" smtClean="0"/>
              <a:t>were better than for Oklahoma.  </a:t>
            </a:r>
          </a:p>
          <a:p>
            <a:pPr eaLnBrk="1" hangingPunct="1"/>
            <a:endParaRPr lang="en-US" dirty="0" smtClean="0"/>
          </a:p>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3D804117-8CB3-4FB2-9EB7-C21C79FDBCDB}" type="slidenum">
              <a:rPr lang="en-US" smtClean="0"/>
              <a:pPr/>
              <a:t>24</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en-US" b="1" dirty="0" smtClean="0"/>
              <a:t>***2008 is the most</a:t>
            </a:r>
            <a:r>
              <a:rPr lang="en-US" b="1" baseline="0" dirty="0" smtClean="0"/>
              <a:t> recent year that is finalized- Do you want estimated?***</a:t>
            </a:r>
            <a:r>
              <a:rPr lang="en-US" dirty="0" smtClean="0"/>
              <a:t>The resident births to teen aged 15 to 19 years have decreased. The number of</a:t>
            </a:r>
            <a:r>
              <a:rPr lang="en-US" baseline="0" dirty="0" smtClean="0"/>
              <a:t> </a:t>
            </a:r>
            <a:r>
              <a:rPr lang="en-US" dirty="0" smtClean="0"/>
              <a:t>18 to 19 years have numerically remained relatively the same.  The rate for 18-19 years olds has increased from 1980 to 2007 and decreased for</a:t>
            </a:r>
            <a:r>
              <a:rPr lang="en-US" baseline="0" dirty="0" smtClean="0"/>
              <a:t> </a:t>
            </a:r>
            <a:r>
              <a:rPr lang="en-US" dirty="0" smtClean="0"/>
              <a:t>females 15-17 years olds.</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EF154D6-AFFE-4329-AFC5-9C3261DCD068}" type="slidenum">
              <a:rPr lang="en-US" smtClean="0"/>
              <a:pPr/>
              <a:t>25</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r>
              <a:rPr lang="en-US" b="1" dirty="0" smtClean="0"/>
              <a:t>***2008 is the most</a:t>
            </a:r>
            <a:r>
              <a:rPr lang="en-US" b="1" baseline="0" dirty="0" smtClean="0"/>
              <a:t> recent year that is finalized- Do you want estimated?***</a:t>
            </a:r>
            <a:r>
              <a:rPr lang="en-US" dirty="0" smtClean="0"/>
              <a:t>The infant mortality rate for resident births in Tulsa County (7.5) is slightly worse than the state (7.3) with the Healthy People 2010 goal of 5.0 (and the Healthy People 2020 goal of 6.0) a distance away.</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9BE979F0-09E5-4607-AA3E-0799E46627E7}" type="slidenum">
              <a:rPr lang="en-US" smtClean="0"/>
              <a:pPr/>
              <a:t>26</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r>
              <a:rPr lang="en-US" dirty="0" smtClean="0"/>
              <a:t>The average daily membership and percentage of children enrolled in special education is presented by school district for the 2010-2011 school year.  Children identified as “special education” are placed on an “individual education plan”.  Studies summarized by the federal government (AHRQ, 2003) indicated that the number of infants in the community born with low birth weight is a good indicator of the number of children who will be in need of special need services. All but one school district in Tulsa County exceed that indicator which is 8.3% in 2007.  The Tulsa County average was 13.4%.</a:t>
            </a:r>
          </a:p>
          <a:p>
            <a:endParaRPr lang="en-US" dirty="0" smtClean="0"/>
          </a:p>
          <a:p>
            <a:r>
              <a:rPr lang="en-US" dirty="0" smtClean="0"/>
              <a:t>The implication for this disparity may be systematic or personal behaviors.  The school district may not provide a school wide testing to determine special needs.  Another dimension could be an increased acquired developmental or physical disability from environmental factors.  The exact etiology is for community discovery.</a:t>
            </a:r>
          </a:p>
          <a:p>
            <a:endParaRPr lang="en-US" b="1" i="1"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A35DA8C2-7149-42FE-BE61-ED6CBD525A46}" type="slidenum">
              <a:rPr lang="en-US" smtClean="0"/>
              <a:pPr/>
              <a:t>27</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r>
              <a:rPr lang="en-US" dirty="0" smtClean="0"/>
              <a:t>The Department of Human Services licensed child care services has decreased</a:t>
            </a:r>
            <a:r>
              <a:rPr lang="en-US" baseline="0" dirty="0" smtClean="0"/>
              <a:t> </a:t>
            </a:r>
            <a:r>
              <a:rPr lang="en-US" dirty="0" smtClean="0"/>
              <a:t>from 4,559 children less than 5 years old in September 2001 to 3,485 children in September</a:t>
            </a:r>
            <a:r>
              <a:rPr lang="en-US" baseline="0" dirty="0" smtClean="0"/>
              <a:t> </a:t>
            </a:r>
            <a:r>
              <a:rPr lang="en-US" dirty="0" smtClean="0"/>
              <a:t>2012.  This is an overall decrease of 23.6% from 2001 to 2012.  Only 7.6% of the population of children less than 5 years old are in licensed child care.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20660B09-F272-4E4B-961C-9D2E983BCFC5}" type="slidenum">
              <a:rPr lang="en-US" smtClean="0"/>
              <a:pPr/>
              <a:t>28</a:t>
            </a:fld>
            <a:endParaRPr lang="en-US"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r>
              <a:rPr lang="en-US" b="1" dirty="0" smtClean="0"/>
              <a:t>***Child</a:t>
            </a:r>
            <a:r>
              <a:rPr lang="en-US" b="1" baseline="0" dirty="0" smtClean="0"/>
              <a:t> Death and Near Death Addendum only available through 2010***</a:t>
            </a:r>
            <a:r>
              <a:rPr lang="en-US" baseline="0" dirty="0" smtClean="0"/>
              <a:t> </a:t>
            </a:r>
            <a:r>
              <a:rPr lang="en-US" dirty="0" smtClean="0"/>
              <a:t>The number of child deaths due to abuse has fluctuated greatly since</a:t>
            </a:r>
            <a:r>
              <a:rPr lang="en-US" baseline="0" dirty="0" smtClean="0"/>
              <a:t> </a:t>
            </a:r>
            <a:r>
              <a:rPr lang="en-US" dirty="0" smtClean="0"/>
              <a:t>2001, with peaks at 51 in</a:t>
            </a:r>
            <a:r>
              <a:rPr lang="en-US" baseline="0" dirty="0" smtClean="0"/>
              <a:t> 2004 and 52 in 2009. The two lowest rates were 27 in 2003 and 32 in 2006.</a:t>
            </a:r>
            <a:r>
              <a:rPr lang="en-US" dirty="0" smtClean="0"/>
              <a:t>  In 2009, Oklahoma was 9 highest in child abuse deaths in the United States.  Seventy five percent of all deaths are due to neglect rather than abuse.  Several indicators are notable for the child deaths which include an increase in prevention programs (Children First, Healthy Families Oklahoma) and improved efforts at family interventions which risks are evident.  The data is not usually represented by county.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4655666E-ABF6-422E-95CA-014288A7E1A5}" type="slidenum">
              <a:rPr lang="en-US" smtClean="0"/>
              <a:pPr/>
              <a:t>29</a:t>
            </a:fld>
            <a:endParaRPr lang="en-US" smtClean="0"/>
          </a:p>
        </p:txBody>
      </p:sp>
      <p:sp>
        <p:nvSpPr>
          <p:cNvPr id="143363" name="Rectangle 2"/>
          <p:cNvSpPr>
            <a:spLocks noGrp="1" noRot="1" noChangeAspect="1" noChangeArrowheads="1" noTextEdit="1"/>
          </p:cNvSpPr>
          <p:nvPr>
            <p:ph type="sldImg"/>
          </p:nvPr>
        </p:nvSpPr>
        <p:spPr>
          <a:xfrm>
            <a:off x="1184275" y="696913"/>
            <a:ext cx="4646613" cy="3486150"/>
          </a:xfrm>
          <a:ln/>
        </p:spPr>
      </p:sp>
      <p:sp>
        <p:nvSpPr>
          <p:cNvPr id="143364" name="Rectangle 3"/>
          <p:cNvSpPr>
            <a:spLocks noGrp="1" noChangeArrowheads="1"/>
          </p:cNvSpPr>
          <p:nvPr>
            <p:ph type="body" idx="1"/>
          </p:nvPr>
        </p:nvSpPr>
        <p:spPr>
          <a:noFill/>
          <a:ln/>
        </p:spPr>
        <p:txBody>
          <a:bodyPr/>
          <a:lstStyle/>
          <a:p>
            <a:pPr eaLnBrk="1" hangingPunct="1"/>
            <a:r>
              <a:rPr lang="en-US" dirty="0" smtClean="0"/>
              <a:t>Child abuse and neglect is a significant indicator of family stress than contributes to greater potential for adverse effects in social and emotional adjustment of children in school.  Seven of 1,000 children in Tulsa County compared to 9 of every 1,000 children in Oklahoma</a:t>
            </a:r>
            <a:r>
              <a:rPr lang="en-US" baseline="0" dirty="0" smtClean="0"/>
              <a:t> are victims of abuse and/or neglect.</a:t>
            </a:r>
            <a:endParaRPr lang="en-US" dirty="0" smtClean="0"/>
          </a:p>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94FA2927-DDBF-4378-A95E-4BC6079E2DF7}" type="slidenum">
              <a:rPr lang="en-US" smtClean="0"/>
              <a:pPr/>
              <a:t>30</a:t>
            </a:fld>
            <a:endParaRPr lang="en-US"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r>
              <a:rPr lang="en-US" dirty="0" smtClean="0"/>
              <a:t>The significant portion of children abused were too young to complain or avoid their perpetrator with 15.7% under 1 and 17.3% of children 1 to 2 years old.</a:t>
            </a:r>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18BDDB69-6855-40D5-B482-EE6CA1A9B766}" type="slidenum">
              <a:rPr lang="en-US" smtClean="0"/>
              <a:pPr/>
              <a:t>31</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r>
              <a:rPr lang="en-US" dirty="0" smtClean="0"/>
              <a:t>Elementary school students eligible for free and reduced lunch is a good indicator of family status.  Note that no school district in Tulsa County is without low income families.  Poverty is disseminated in the county with peaks in the Tulsa, Sperry, Keystone, and Sand Springs communities.</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C457858D-0015-4A97-8FD4-D98FF88593E7}" type="slidenum">
              <a:rPr lang="en-US" smtClean="0"/>
              <a:pPr/>
              <a:t>32</a:t>
            </a:fld>
            <a:endParaRPr 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r>
              <a:rPr lang="en-US" dirty="0" smtClean="0"/>
              <a:t>Juvenile arrests for Index Crimes</a:t>
            </a:r>
            <a:r>
              <a:rPr lang="en-US" baseline="0" dirty="0" smtClean="0"/>
              <a:t> and Other Crimes in </a:t>
            </a:r>
            <a:r>
              <a:rPr lang="en-US" dirty="0" smtClean="0"/>
              <a:t>Tulsa County from 2001 to 2011 declined</a:t>
            </a:r>
            <a:r>
              <a:rPr lang="en-US" baseline="0" dirty="0" smtClean="0"/>
              <a:t> overall, with s</a:t>
            </a:r>
            <a:r>
              <a:rPr lang="en-US" dirty="0" smtClean="0"/>
              <a:t>ignificant fluctuation from 2004 to 2006. A total of 2,852 juvenile arrests were made in Tulsa County in 2011 for a rate of 85.2 per 1,000 juveniles age 10-17, a change from 5,954 arrests and a rate of 91.9 in 2001.</a:t>
            </a:r>
          </a:p>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F4B9CF68-74CE-4EF8-8D05-5B77F406266B}" type="slidenum">
              <a:rPr lang="en-US" smtClean="0"/>
              <a:pPr/>
              <a:t>33</a:t>
            </a:fld>
            <a:endParaRPr lang="en-US" smtClean="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r>
              <a:rPr lang="en-US" dirty="0" smtClean="0"/>
              <a:t>Adverse childhood experiences of children are systematically assessed in the Youth Risk Behavior Survey conducted by the Oklahoma State Department of Health.  This study assesses middle and high school students for risk behaviors.  The next 2 charts are synopsis of the Youth Risk Behavior Survey results from Oklahoma and the United States (US).  Tulsa</a:t>
            </a:r>
            <a:r>
              <a:rPr lang="en-US" baseline="0" dirty="0" smtClean="0"/>
              <a:t> </a:t>
            </a:r>
            <a:r>
              <a:rPr lang="en-US" dirty="0" smtClean="0"/>
              <a:t>high school students.  The results indicated decreases</a:t>
            </a:r>
            <a:r>
              <a:rPr lang="en-US" baseline="0" dirty="0" smtClean="0"/>
              <a:t> </a:t>
            </a:r>
            <a:r>
              <a:rPr lang="en-US" dirty="0" smtClean="0"/>
              <a:t>in “methamphetamine use ever, smoked cigarettes on 20+ days during the past month, used any tobacco products during the past month and drove after drink alcohol in the past month.”</a:t>
            </a:r>
          </a:p>
          <a:p>
            <a:pPr eaLnBrk="1" hangingPunct="1"/>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6D89C11E-D983-42AA-89EF-C6A7D97E0B5F}" type="slidenum">
              <a:rPr lang="en-US" smtClean="0"/>
              <a:pPr/>
              <a:t>34</a:t>
            </a:fld>
            <a:endParaRPr lang="en-US"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r>
              <a:rPr lang="en-US" dirty="0" smtClean="0"/>
              <a:t>Risk factors regarding poor physical health were greater for at risk of overweight, and overweight as well as insufficient moderate physical activity.</a:t>
            </a:r>
          </a:p>
          <a:p>
            <a:pPr eaLnBrk="1" hangingPunct="1"/>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8AEE65FF-F537-42B2-97EF-E35B7462B55C}" type="slidenum">
              <a:rPr lang="en-US"/>
              <a:pPr/>
              <a:t>35</a:t>
            </a:fld>
            <a:endParaRPr lang="en-US"/>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pPr eaLnBrk="1" hangingPunct="1"/>
            <a:r>
              <a:rPr lang="en-US" dirty="0" smtClean="0"/>
              <a:t>The overall health</a:t>
            </a:r>
            <a:r>
              <a:rPr lang="en-US" baseline="0" dirty="0" smtClean="0"/>
              <a:t> status for Oklahoma compared to the US indicates Oklahomans are in poor health.  Oklahoma is 41 worse out of 50 in overall health.</a:t>
            </a:r>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8AEE65FF-F537-42B2-97EF-E35B7462B55C}" type="slidenum">
              <a:rPr lang="en-US"/>
              <a:pPr/>
              <a:t>36</a:t>
            </a:fld>
            <a:endParaRPr lang="en-US"/>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pPr eaLnBrk="1" hangingPunct="1"/>
            <a:r>
              <a:rPr lang="en-US" dirty="0" smtClean="0"/>
              <a:t>Contributing to poor</a:t>
            </a:r>
            <a:r>
              <a:rPr lang="en-US" baseline="0" dirty="0" smtClean="0"/>
              <a:t> health is the high rate of obesity with over 31.1% of Oklahoma adults considered obese compared to 27.8% of U.S. adults.  This is up from 11.6% of Oklahoma and U.S. adults in 1990.  Oklahoma is ranked 45</a:t>
            </a:r>
            <a:r>
              <a:rPr lang="en-US" baseline="30000" dirty="0" smtClean="0"/>
              <a:t>th</a:t>
            </a:r>
            <a:r>
              <a:rPr lang="en-US" baseline="0" dirty="0" smtClean="0"/>
              <a:t> worst in obesity in the U.S. </a:t>
            </a:r>
            <a:endParaRPr lang="en-US" dirty="0" smtClean="0"/>
          </a:p>
          <a:p>
            <a:pPr eaLnBrk="1" hangingPunct="1"/>
            <a:r>
              <a:rPr lang="en-US" baseline="0" dirty="0" smtClean="0"/>
              <a:t> </a:t>
            </a:r>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fld id="{8AEE65FF-F537-42B2-97EF-E35B7462B55C}" type="slidenum">
              <a:rPr lang="en-US"/>
              <a:pPr/>
              <a:t>37</a:t>
            </a:fld>
            <a:endParaRPr lang="en-US"/>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p:spPr>
        <p:txBody>
          <a:bodyPr/>
          <a:lstStyle/>
          <a:p>
            <a:pPr eaLnBrk="1" hangingPunct="1"/>
            <a:r>
              <a:rPr lang="en-US" dirty="0" smtClean="0"/>
              <a:t>Another</a:t>
            </a:r>
            <a:r>
              <a:rPr lang="en-US" baseline="0" dirty="0" smtClean="0"/>
              <a:t> contributing factor to poor health is the prevalence of smoking.  In 2012, 26.1% of Oklahomans compared to 21.2% of U.S. adults were smokers.  This is down from 33% in 1990 for Oklahomans and 29.5% fro the US.  Oklahoma is ranked 47</a:t>
            </a:r>
            <a:r>
              <a:rPr lang="en-US" baseline="30000" dirty="0" smtClean="0"/>
              <a:t>th</a:t>
            </a:r>
            <a:r>
              <a:rPr lang="en-US" baseline="0" dirty="0" smtClean="0"/>
              <a:t> worse in smoking for the population over 18 years.</a:t>
            </a:r>
            <a:endParaRPr lang="en-US" dirty="0" smtClean="0"/>
          </a:p>
          <a:p>
            <a:pPr eaLnBrk="1" hangingPunct="1"/>
            <a:endParaRPr lang="en-US" dirty="0" smtClean="0"/>
          </a:p>
          <a:p>
            <a:pPr eaLnBrk="1" hangingPunct="1"/>
            <a:r>
              <a:rPr lang="en-US" baseline="0" dirty="0" smtClean="0"/>
              <a:t> </a:t>
            </a:r>
            <a:endParaRPr lang="en-US" dirty="0" smtClean="0"/>
          </a:p>
          <a:p>
            <a:pPr eaLnBrk="1" hangingPunct="1"/>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txBox="1">
            <a:spLocks noGrp="1" noChangeArrowheads="1"/>
          </p:cNvSpPr>
          <p:nvPr/>
        </p:nvSpPr>
        <p:spPr bwMode="auto">
          <a:xfrm>
            <a:off x="3970887" y="8831160"/>
            <a:ext cx="3038319" cy="463136"/>
          </a:xfrm>
          <a:prstGeom prst="rect">
            <a:avLst/>
          </a:prstGeom>
          <a:noFill/>
          <a:ln w="9525">
            <a:noFill/>
            <a:miter lim="800000"/>
            <a:headEnd/>
            <a:tailEnd/>
          </a:ln>
        </p:spPr>
        <p:txBody>
          <a:bodyPr lIns="93524" tIns="46762" rIns="93524" bIns="46762" anchor="b"/>
          <a:lstStyle/>
          <a:p>
            <a:pPr algn="r"/>
            <a:fld id="{3EE8EA9D-41FC-4B87-95C4-167E79ED7FF7}" type="slidenum">
              <a:rPr lang="en-US" sz="1200"/>
              <a:pPr algn="r"/>
              <a:t>38</a:t>
            </a:fld>
            <a:endParaRPr lang="en-US" sz="1200"/>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p:spPr>
        <p:txBody>
          <a:bodyPr/>
          <a:lstStyle/>
          <a:p>
            <a:pPr>
              <a:spcBef>
                <a:spcPct val="0"/>
              </a:spcBef>
            </a:pPr>
            <a:r>
              <a:rPr lang="en-US" dirty="0" smtClean="0"/>
              <a:t>The health insurance status by age reveals a large number of Oklahomans are uninsured with 17.2% for the total population, 10.0% for children under age 19, and 24.5% for people aged 19-64 years.  The lack of health insurance correlates with the lack of preventative and acute health care intervention leading to more significant health problems.  The lack of health insurance is a factor in Oklahoma’s high premature death rate. </a:t>
            </a:r>
            <a:endParaRPr lang="en-US" sz="800" b="1"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anchor="b"/>
          <a:lstStyle/>
          <a:p>
            <a:pPr algn="r"/>
            <a:fld id="{A76961A0-5A96-4C1C-AFFE-40AC69778FF6}" type="slidenum">
              <a:rPr lang="en-US" sz="1200"/>
              <a:pPr algn="r"/>
              <a:t>39</a:t>
            </a:fld>
            <a:endParaRPr lang="en-US" sz="12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en-US" b="0" dirty="0" smtClean="0"/>
              <a:t>Oklahoma’s prison population was relatively stable until 1980 when laws passed to curb illegal drug use came into effect. In 2011, approximately 0.7%</a:t>
            </a:r>
            <a:r>
              <a:rPr lang="en-US" b="0" baseline="0" dirty="0" smtClean="0"/>
              <a:t> of the total Oklahoma population was incarcerated compared to only 0.5% for the U.S. </a:t>
            </a:r>
            <a:endParaRPr lang="en-US" b="0" dirty="0" smtClean="0"/>
          </a:p>
          <a:p>
            <a:pPr eaLnBrk="1" hangingPunct="1"/>
            <a:endParaRPr lang="en-US" b="1" i="1"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24E7BC8-F9C2-4379-9339-D8144B222427}" type="slidenum">
              <a:rPr lang="en-US" smtClean="0"/>
              <a:pPr/>
              <a:t>40</a:t>
            </a:fld>
            <a:endParaRPr lang="en-US"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r>
              <a:rPr lang="en-US" dirty="0" smtClean="0"/>
              <a:t>The United Health Foundation State Health Rankings are used by industry in planning expansion and/or relocation to other states.  The ranking is 1 for best and 50 for worst.  Oklahoma rankings are in the bottom 25% on 5 of 9 risk factors in personal behavior and community health.  Oklahoma has made improvements in high school graduation, infectious disease control, and children</a:t>
            </a:r>
            <a:r>
              <a:rPr lang="en-US" baseline="0" dirty="0" smtClean="0"/>
              <a:t> in poverty </a:t>
            </a:r>
            <a:r>
              <a:rPr lang="en-US" dirty="0" smtClean="0"/>
              <a:t>for the last 21 years.</a:t>
            </a:r>
          </a:p>
          <a:p>
            <a:pPr eaLnBrk="1" hangingPunct="1"/>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A086A41B-6DCB-4D16-BEA3-1CE6D3641BDC}" type="slidenum">
              <a:rPr lang="en-US" smtClean="0"/>
              <a:pPr/>
              <a:t>41</a:t>
            </a:fld>
            <a:endParaRPr lang="en-US"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r>
              <a:rPr lang="en-US" dirty="0" smtClean="0"/>
              <a:t>The United Health Foundation State Health Ranking for outcomes reveals a more dire picture with an overall ranking in all categories of 42 in 2012.</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5B2B604A-327D-4FCE-9E52-9D9CE0ACB8E5}" type="slidenum">
              <a:rPr lang="en-US" smtClean="0"/>
              <a:pPr/>
              <a:t>42</a:t>
            </a:fld>
            <a:endParaRPr lang="en-US" smtClean="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r>
              <a:rPr lang="en-US" dirty="0" smtClean="0"/>
              <a:t>Oklahoma is ranked the 43</a:t>
            </a:r>
            <a:r>
              <a:rPr lang="en-US" baseline="30000" dirty="0" smtClean="0"/>
              <a:t>th</a:t>
            </a:r>
            <a:r>
              <a:rPr lang="en-US" dirty="0" smtClean="0"/>
              <a:t> worse in the US in all health outcomes.</a:t>
            </a:r>
          </a:p>
          <a:p>
            <a:pPr eaLnBrk="1" hangingPunct="1"/>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6F9212A9-E070-4F6E-A35A-45DEB9BEBDC8}" type="slidenum">
              <a:rPr lang="en-US" smtClean="0"/>
              <a:pPr/>
              <a:t>43</a:t>
            </a:fld>
            <a:endParaRPr lang="en-US" smtClean="0"/>
          </a:p>
        </p:txBody>
      </p:sp>
      <p:sp>
        <p:nvSpPr>
          <p:cNvPr id="152579" name="Rectangle 2"/>
          <p:cNvSpPr>
            <a:spLocks noGrp="1" noRot="1" noChangeAspect="1" noChangeArrowheads="1" noTextEdit="1"/>
          </p:cNvSpPr>
          <p:nvPr>
            <p:ph type="sldImg"/>
          </p:nvPr>
        </p:nvSpPr>
        <p:spPr>
          <a:xfrm>
            <a:off x="1185863" y="696913"/>
            <a:ext cx="4648200" cy="3486150"/>
          </a:xfrm>
          <a:ln/>
        </p:spPr>
      </p:sp>
      <p:sp>
        <p:nvSpPr>
          <p:cNvPr id="152580" name="Rectangle 3"/>
          <p:cNvSpPr>
            <a:spLocks noGrp="1" noChangeArrowheads="1"/>
          </p:cNvSpPr>
          <p:nvPr>
            <p:ph type="body" idx="1"/>
          </p:nvPr>
        </p:nvSpPr>
        <p:spPr>
          <a:noFill/>
          <a:ln/>
        </p:spPr>
        <p:txBody>
          <a:bodyPr/>
          <a:lstStyle/>
          <a:p>
            <a:r>
              <a:rPr lang="en-US" b="1" dirty="0" smtClean="0"/>
              <a:t>***Could not find ranking data more up-to-date than</a:t>
            </a:r>
            <a:r>
              <a:rPr lang="en-US" b="1" baseline="0" dirty="0" smtClean="0"/>
              <a:t> this*** </a:t>
            </a:r>
            <a:r>
              <a:rPr lang="en-US" dirty="0" smtClean="0"/>
              <a:t>Based on the Adverse Childhood Experiences risk factors, Tulsa County has a moderate likelihood that children residing in the county will experience adversity and have increased risk for adult disability and social problems.  Tulsa County is ranked 31 of 77 counties in the risk (77 being worst) by the Oklahoma Institute for Child Advocacy (2006)</a:t>
            </a:r>
          </a:p>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0A219BB0-D9B9-4E62-AE8F-B685B6179900}" type="slidenum">
              <a:rPr lang="en-US" smtClean="0"/>
              <a:pPr/>
              <a:t>44</a:t>
            </a:fld>
            <a:endParaRPr lang="en-US"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1490039D-A564-4E99-BE2A-38E559B1CB55}" type="slidenum">
              <a:rPr lang="en-US" smtClean="0"/>
              <a:pPr/>
              <a:t>45</a:t>
            </a:fld>
            <a:endParaRPr lang="en-US"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en-US" dirty="0" smtClean="0"/>
              <a:t>This presentation and report was prepared by Jeremy Aragon, MSW, Melanie Poulter, MA and Jan Figart, MS, RN.</a:t>
            </a:r>
          </a:p>
          <a:p>
            <a:pPr eaLnBrk="1" hangingPunct="1"/>
            <a:endParaRPr lang="en-US" dirty="0" smtClean="0"/>
          </a:p>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pPr>
              <a:defRPr/>
            </a:pPr>
            <a:fld id="{F485704A-7E20-4883-B940-DF7A9AE6BDDA}" type="datetime1">
              <a:rPr lang="en-US" smtClean="0"/>
              <a:pPr>
                <a:defRPr/>
              </a:pPr>
              <a:t>11/24/2013</a:t>
            </a:fld>
            <a:endParaRPr lang="en-US"/>
          </a:p>
        </p:txBody>
      </p:sp>
      <p:sp>
        <p:nvSpPr>
          <p:cNvPr id="2" name="Footer Placeholder 1"/>
          <p:cNvSpPr>
            <a:spLocks noGrp="1"/>
          </p:cNvSpPr>
          <p:nvPr>
            <p:ph type="ftr" sz="quarter" idx="11"/>
          </p:nvPr>
        </p:nvSpPr>
        <p:spPr/>
        <p:txBody>
          <a:bodyPr/>
          <a:lstStyle/>
          <a:p>
            <a:pPr>
              <a:defRPr/>
            </a:pPr>
            <a:r>
              <a:rPr lang="en-US" dirty="0" smtClean="0"/>
              <a:t>Prepared by the Community Service Council</a:t>
            </a:r>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pPr>
              <a:defRPr/>
            </a:pPr>
            <a:fld id="{0124A586-D14D-4D21-885E-FD8DF66BD97E}" type="slidenum">
              <a:rPr lang="en-US" smtClean="0"/>
              <a:pPr>
                <a:defRPr/>
              </a:pPr>
              <a:t>‹#›</a:t>
            </a:fld>
            <a:endParaRPr lang="en-US"/>
          </a:p>
        </p:txBody>
      </p:sp>
      <p:sp>
        <p:nvSpPr>
          <p:cNvPr id="8" name="Rectangle 223"/>
          <p:cNvSpPr>
            <a:spLocks noChangeArrowheads="1"/>
          </p:cNvSpPr>
          <p:nvPr userDrawn="1"/>
        </p:nvSpPr>
        <p:spPr bwMode="auto">
          <a:xfrm>
            <a:off x="0" y="0"/>
            <a:ext cx="381000" cy="6858000"/>
          </a:xfrm>
          <a:prstGeom prst="rect">
            <a:avLst/>
          </a:prstGeom>
          <a:solidFill>
            <a:schemeClr val="bg2">
              <a:lumMod val="90000"/>
            </a:schemeClr>
          </a:solidFill>
          <a:ln w="9525">
            <a:noFill/>
            <a:miter lim="800000"/>
            <a:headEnd type="none" w="sm" len="sm"/>
            <a:tailEnd type="none" w="sm" len="sm"/>
          </a:ln>
          <a:effectLst/>
        </p:spPr>
        <p:txBody>
          <a:bodyPr wrap="none" anchor="ctr"/>
          <a:lstStyle/>
          <a:p>
            <a:pPr eaLnBrk="0" hangingPunct="0">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fld id="{A4676650-83E2-4DD7-946E-9D92A294B86B}" type="datetime1">
              <a:rPr lang="en-US" smtClean="0"/>
              <a:pPr>
                <a:defRPr/>
              </a:pPr>
              <a:t>11/24/2013</a:t>
            </a:fld>
            <a:endParaRPr lang="en-US"/>
          </a:p>
        </p:txBody>
      </p:sp>
      <p:sp>
        <p:nvSpPr>
          <p:cNvPr id="19" name="Footer Placeholder 18"/>
          <p:cNvSpPr>
            <a:spLocks noGrp="1"/>
          </p:cNvSpPr>
          <p:nvPr>
            <p:ph type="ftr" sz="quarter" idx="11"/>
          </p:nvPr>
        </p:nvSpPr>
        <p:spPr>
          <a:xfrm>
            <a:off x="3581400" y="76200"/>
            <a:ext cx="2895600" cy="288925"/>
          </a:xfrm>
        </p:spPr>
        <p:txBody>
          <a:bodyPr/>
          <a:lstStyle/>
          <a:p>
            <a:pPr>
              <a:defRPr/>
            </a:pPr>
            <a:r>
              <a:rPr lang="en-US" smtClean="0"/>
              <a:t>Prepared by the Community Service Council of Greater Tulsa</a:t>
            </a:r>
            <a:endParaRPr lang="en-US"/>
          </a:p>
        </p:txBody>
      </p:sp>
      <p:sp>
        <p:nvSpPr>
          <p:cNvPr id="16" name="Slide Number Placeholder 15"/>
          <p:cNvSpPr>
            <a:spLocks noGrp="1"/>
          </p:cNvSpPr>
          <p:nvPr>
            <p:ph type="sldNum" sz="quarter" idx="12"/>
          </p:nvPr>
        </p:nvSpPr>
        <p:spPr>
          <a:xfrm>
            <a:off x="8229600" y="6473952"/>
            <a:ext cx="758952" cy="246888"/>
          </a:xfrm>
        </p:spPr>
        <p:txBody>
          <a:bodyPr/>
          <a:lstStyle/>
          <a:p>
            <a:pPr>
              <a:defRPr/>
            </a:pPr>
            <a:fld id="{E1271152-1DE6-4D33-8376-A0EF192CF409}"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pPr>
              <a:defRPr/>
            </a:pPr>
            <a:fld id="{AAAD0B09-38E8-4604-96C6-F9D9A35EB8A9}" type="datetime1">
              <a:rPr lang="en-US" smtClean="0"/>
              <a:pPr>
                <a:defRPr/>
              </a:pPr>
              <a:t>11/24/2013</a:t>
            </a:fld>
            <a:endParaRPr lang="en-US"/>
          </a:p>
        </p:txBody>
      </p:sp>
      <p:sp>
        <p:nvSpPr>
          <p:cNvPr id="11" name="Footer Placeholder 10"/>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16" name="Slide Number Placeholder 15"/>
          <p:cNvSpPr>
            <a:spLocks noGrp="1"/>
          </p:cNvSpPr>
          <p:nvPr>
            <p:ph type="sldNum" sz="quarter" idx="12"/>
          </p:nvPr>
        </p:nvSpPr>
        <p:spPr/>
        <p:txBody>
          <a:bodyPr/>
          <a:lstStyle/>
          <a:p>
            <a:pPr>
              <a:defRPr/>
            </a:pPr>
            <a:fld id="{A398FE17-1A56-4B4A-992E-8ED51E0ED4CB}" type="slidenum">
              <a:rPr lang="en-US" smtClean="0"/>
              <a:pPr>
                <a:defRPr/>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pPr>
              <a:defRPr/>
            </a:pPr>
            <a:fld id="{E516D13A-EBFF-4B8D-BAF5-EA7C29F08041}" type="datetime1">
              <a:rPr lang="en-US" smtClean="0"/>
              <a:pPr>
                <a:defRPr/>
              </a:pPr>
              <a:t>11/24/2013</a:t>
            </a:fld>
            <a:endParaRPr lang="en-US"/>
          </a:p>
        </p:txBody>
      </p:sp>
      <p:sp>
        <p:nvSpPr>
          <p:cNvPr id="10" name="Footer Placeholder 9"/>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31" name="Slide Number Placeholder 30"/>
          <p:cNvSpPr>
            <a:spLocks noGrp="1"/>
          </p:cNvSpPr>
          <p:nvPr>
            <p:ph type="sldNum" sz="quarter" idx="12"/>
          </p:nvPr>
        </p:nvSpPr>
        <p:spPr/>
        <p:txBody>
          <a:bodyPr/>
          <a:lstStyle/>
          <a:p>
            <a:pPr>
              <a:defRPr/>
            </a:pPr>
            <a:fld id="{4641759C-C1AB-435E-BDF6-F66A71C1F0DA}"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pPr>
              <a:defRPr/>
            </a:pPr>
            <a:fld id="{A3A77937-9858-44F1-AD74-53506C8810CF}" type="datetime1">
              <a:rPr lang="en-US" smtClean="0"/>
              <a:pPr>
                <a:defRPr/>
              </a:pPr>
              <a:t>11/24/2013</a:t>
            </a:fld>
            <a:endParaRPr lang="en-US"/>
          </a:p>
        </p:txBody>
      </p:sp>
      <p:sp>
        <p:nvSpPr>
          <p:cNvPr id="6" name="Footer Placeholder 5"/>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7" name="Slide Number Placeholder 6"/>
          <p:cNvSpPr>
            <a:spLocks noGrp="1"/>
          </p:cNvSpPr>
          <p:nvPr>
            <p:ph type="sldNum" sz="quarter" idx="12"/>
          </p:nvPr>
        </p:nvSpPr>
        <p:spPr>
          <a:xfrm>
            <a:off x="8229600" y="6477000"/>
            <a:ext cx="762000" cy="246888"/>
          </a:xfrm>
        </p:spPr>
        <p:txBody>
          <a:bodyPr/>
          <a:lstStyle/>
          <a:p>
            <a:pPr>
              <a:defRPr/>
            </a:pPr>
            <a:fld id="{996A0085-E7B0-4728-B30D-DE5B25116B76}" type="slidenum">
              <a:rPr lang="en-US" smtClean="0"/>
              <a:pPr>
                <a:defRPr/>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223"/>
          <p:cNvSpPr>
            <a:spLocks noChangeArrowheads="1"/>
          </p:cNvSpPr>
          <p:nvPr userDrawn="1"/>
        </p:nvSpPr>
        <p:spPr bwMode="auto">
          <a:xfrm>
            <a:off x="0" y="0"/>
            <a:ext cx="381000" cy="6858000"/>
          </a:xfrm>
          <a:prstGeom prst="rect">
            <a:avLst/>
          </a:prstGeom>
          <a:solidFill>
            <a:schemeClr val="bg2">
              <a:lumMod val="90000"/>
            </a:schemeClr>
          </a:solidFill>
          <a:ln w="9525">
            <a:noFill/>
            <a:miter lim="800000"/>
            <a:headEnd type="none" w="sm" len="sm"/>
            <a:tailEnd type="none" w="sm" len="sm"/>
          </a:ln>
          <a:effectLst/>
        </p:spPr>
        <p:txBody>
          <a:bodyPr wrap="none" anchor="ctr"/>
          <a:lstStyle/>
          <a:p>
            <a:pPr eaLnBrk="0" hangingPunct="0">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5BD14E0D-2586-443C-AD57-4D71420C1F3D}" type="datetime1">
              <a:rPr lang="en-US" smtClean="0"/>
              <a:pPr>
                <a:defRPr/>
              </a:pPr>
              <a:t>11/24/2013</a:t>
            </a:fld>
            <a:endParaRPr lang="en-US"/>
          </a:p>
        </p:txBody>
      </p:sp>
      <p:sp>
        <p:nvSpPr>
          <p:cNvPr id="21" name="Footer Placeholder 20"/>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6" name="Slide Number Placeholder 5"/>
          <p:cNvSpPr>
            <a:spLocks noGrp="1"/>
          </p:cNvSpPr>
          <p:nvPr>
            <p:ph type="sldNum" sz="quarter" idx="12"/>
          </p:nvPr>
        </p:nvSpPr>
        <p:spPr/>
        <p:txBody>
          <a:bodyPr/>
          <a:lstStyle/>
          <a:p>
            <a:pPr>
              <a:defRPr/>
            </a:pPr>
            <a:fld id="{AD22E62E-C777-4793-B75D-07FA0C92544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DAF2B94A-493E-42B7-AD68-F8D66AD0DBF2}" type="datetime1">
              <a:rPr lang="en-US" smtClean="0"/>
              <a:pPr>
                <a:defRPr/>
              </a:pPr>
              <a:t>11/24/2013</a:t>
            </a:fld>
            <a:endParaRPr lang="en-US"/>
          </a:p>
        </p:txBody>
      </p:sp>
      <p:sp>
        <p:nvSpPr>
          <p:cNvPr id="24" name="Footer Placeholder 23"/>
          <p:cNvSpPr>
            <a:spLocks noGrp="1"/>
          </p:cNvSpPr>
          <p:nvPr>
            <p:ph type="ftr" sz="quarter" idx="11"/>
          </p:nvPr>
        </p:nvSpPr>
        <p:spPr/>
        <p:txBody>
          <a:bodyPr/>
          <a:lstStyle/>
          <a:p>
            <a:pPr>
              <a:defRPr/>
            </a:pPr>
            <a:r>
              <a:rPr lang="en-US" dirty="0" smtClean="0"/>
              <a:t>Prepared by the Service Council</a:t>
            </a:r>
            <a:endParaRPr lang="en-US" dirty="0"/>
          </a:p>
        </p:txBody>
      </p:sp>
      <p:sp>
        <p:nvSpPr>
          <p:cNvPr id="7" name="Slide Number Placeholder 6"/>
          <p:cNvSpPr>
            <a:spLocks noGrp="1"/>
          </p:cNvSpPr>
          <p:nvPr>
            <p:ph type="sldNum" sz="quarter" idx="12"/>
          </p:nvPr>
        </p:nvSpPr>
        <p:spPr/>
        <p:txBody>
          <a:bodyPr/>
          <a:lstStyle/>
          <a:p>
            <a:pPr>
              <a:defRPr/>
            </a:pPr>
            <a:fld id="{F96A4295-E7D7-401D-A233-036486D6C834}" type="slidenum">
              <a:rPr lang="en-US" smtClean="0"/>
              <a:pPr>
                <a:defRPr/>
              </a:pPr>
              <a:t>‹#›</a:t>
            </a:fld>
            <a:endParaRPr lang="en-US"/>
          </a:p>
        </p:txBody>
      </p:sp>
      <p:sp>
        <p:nvSpPr>
          <p:cNvPr id="5" name="Rectangle 223"/>
          <p:cNvSpPr>
            <a:spLocks noChangeArrowheads="1"/>
          </p:cNvSpPr>
          <p:nvPr userDrawn="1"/>
        </p:nvSpPr>
        <p:spPr bwMode="auto">
          <a:xfrm>
            <a:off x="0" y="0"/>
            <a:ext cx="381000" cy="6858000"/>
          </a:xfrm>
          <a:prstGeom prst="rect">
            <a:avLst/>
          </a:prstGeom>
          <a:solidFill>
            <a:schemeClr val="bg2">
              <a:lumMod val="90000"/>
            </a:schemeClr>
          </a:solidFill>
          <a:ln w="9525">
            <a:noFill/>
            <a:miter lim="800000"/>
            <a:headEnd type="none" w="sm" len="sm"/>
            <a:tailEnd type="none" w="sm" len="sm"/>
          </a:ln>
          <a:effectLst/>
        </p:spPr>
        <p:txBody>
          <a:bodyPr wrap="none" anchor="ctr"/>
          <a:lstStyle/>
          <a:p>
            <a:pPr eaLnBrk="0" hangingPunct="0">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fld id="{25ECD6EB-40FF-4CD8-A82C-712F6C92775A}" type="datetime1">
              <a:rPr lang="en-US" smtClean="0"/>
              <a:pPr>
                <a:defRPr/>
              </a:pPr>
              <a:t>11/24/2013</a:t>
            </a:fld>
            <a:endParaRPr lang="en-US"/>
          </a:p>
        </p:txBody>
      </p:sp>
      <p:sp>
        <p:nvSpPr>
          <p:cNvPr id="29" name="Footer Placeholder 28"/>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7" name="Slide Number Placeholder 6"/>
          <p:cNvSpPr>
            <a:spLocks noGrp="1"/>
          </p:cNvSpPr>
          <p:nvPr>
            <p:ph type="sldNum" sz="quarter" idx="12"/>
          </p:nvPr>
        </p:nvSpPr>
        <p:spPr/>
        <p:txBody>
          <a:bodyPr/>
          <a:lstStyle/>
          <a:p>
            <a:pPr>
              <a:defRPr/>
            </a:pPr>
            <a:fld id="{95E5C48B-84FF-48C9-9DFE-473B419269AF}" type="slidenum">
              <a:rPr lang="en-US" smtClean="0"/>
              <a:pPr>
                <a:defRPr/>
              </a:pPr>
              <a:t>‹#›</a:t>
            </a:fld>
            <a:endParaRPr lang="en-US"/>
          </a:p>
        </p:txBody>
      </p:sp>
      <p:sp>
        <p:nvSpPr>
          <p:cNvPr id="9" name="Rectangle 223"/>
          <p:cNvSpPr>
            <a:spLocks noChangeArrowheads="1"/>
          </p:cNvSpPr>
          <p:nvPr userDrawn="1"/>
        </p:nvSpPr>
        <p:spPr bwMode="auto">
          <a:xfrm>
            <a:off x="0" y="0"/>
            <a:ext cx="381000" cy="6858000"/>
          </a:xfrm>
          <a:prstGeom prst="rect">
            <a:avLst/>
          </a:prstGeom>
          <a:solidFill>
            <a:schemeClr val="bg2">
              <a:lumMod val="90000"/>
            </a:schemeClr>
          </a:solidFill>
          <a:ln w="9525">
            <a:noFill/>
            <a:miter lim="800000"/>
            <a:headEnd type="none" w="sm" len="sm"/>
            <a:tailEnd type="none" w="sm" len="sm"/>
          </a:ln>
          <a:effectLst/>
        </p:spPr>
        <p:txBody>
          <a:bodyPr wrap="none" anchor="ctr"/>
          <a:lstStyle/>
          <a:p>
            <a:pPr eaLnBrk="0" hangingPunct="0">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pPr>
              <a:defRPr/>
            </a:pPr>
            <a:fld id="{52C338A9-9338-42F9-BA05-3F8D6B02F9BC}" type="datetime1">
              <a:rPr lang="en-US" smtClean="0"/>
              <a:pPr>
                <a:defRPr/>
              </a:pPr>
              <a:t>11/24/2013</a:t>
            </a:fld>
            <a:endParaRPr lang="en-US"/>
          </a:p>
        </p:txBody>
      </p:sp>
      <p:sp>
        <p:nvSpPr>
          <p:cNvPr id="5" name="Footer Placeholder 4"/>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31" name="Slide Number Placeholder 30"/>
          <p:cNvSpPr>
            <a:spLocks noGrp="1"/>
          </p:cNvSpPr>
          <p:nvPr>
            <p:ph type="sldNum" sz="quarter" idx="12"/>
          </p:nvPr>
        </p:nvSpPr>
        <p:spPr/>
        <p:txBody>
          <a:bodyPr/>
          <a:lstStyle/>
          <a:p>
            <a:pPr>
              <a:defRPr/>
            </a:pPr>
            <a:fld id="{813486E3-EBB1-42CF-817A-C12F164A8786}" type="slidenum">
              <a:rPr lang="en-US" smtClean="0"/>
              <a:pPr>
                <a:defRPr/>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80288D77-260F-4FC2-A509-253C82416989}" type="datetime1">
              <a:rPr lang="en-US" smtClean="0"/>
              <a:pPr>
                <a:defRPr/>
              </a:pPr>
              <a:t>11/24/2013</a:t>
            </a:fld>
            <a:endParaRPr lang="en-US"/>
          </a:p>
        </p:txBody>
      </p:sp>
      <p:sp>
        <p:nvSpPr>
          <p:cNvPr id="5" name="Footer Placeholder 4"/>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6" name="Slide Number Placeholder 5"/>
          <p:cNvSpPr>
            <a:spLocks noGrp="1"/>
          </p:cNvSpPr>
          <p:nvPr>
            <p:ph type="sldNum" sz="quarter" idx="12"/>
          </p:nvPr>
        </p:nvSpPr>
        <p:spPr/>
        <p:txBody>
          <a:bodyPr/>
          <a:lstStyle/>
          <a:p>
            <a:pPr>
              <a:defRPr/>
            </a:pPr>
            <a:fld id="{4D5B0484-F6C2-4E3B-9414-A25366D2085F}"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C6CF155A-6943-4FDD-84E0-95C90EB35A4C}" type="datetime1">
              <a:rPr lang="en-US" smtClean="0"/>
              <a:pPr>
                <a:defRPr/>
              </a:pPr>
              <a:t>11/24/2013</a:t>
            </a:fld>
            <a:endParaRPr lang="en-US"/>
          </a:p>
        </p:txBody>
      </p:sp>
      <p:sp>
        <p:nvSpPr>
          <p:cNvPr id="5" name="Footer Placeholder 4"/>
          <p:cNvSpPr>
            <a:spLocks noGrp="1"/>
          </p:cNvSpPr>
          <p:nvPr>
            <p:ph type="ftr" sz="quarter" idx="11"/>
          </p:nvPr>
        </p:nvSpPr>
        <p:spPr/>
        <p:txBody>
          <a:bodyPr/>
          <a:lstStyle/>
          <a:p>
            <a:pPr>
              <a:defRPr/>
            </a:pPr>
            <a:r>
              <a:rPr lang="en-US" smtClean="0"/>
              <a:t>Prepared by the Community Service Council of Greater Tulsa</a:t>
            </a:r>
            <a:endParaRPr lang="en-US"/>
          </a:p>
        </p:txBody>
      </p:sp>
      <p:sp>
        <p:nvSpPr>
          <p:cNvPr id="6" name="Slide Number Placeholder 5"/>
          <p:cNvSpPr>
            <a:spLocks noGrp="1"/>
          </p:cNvSpPr>
          <p:nvPr>
            <p:ph type="sldNum" sz="quarter" idx="12"/>
          </p:nvPr>
        </p:nvSpPr>
        <p:spPr/>
        <p:txBody>
          <a:bodyPr/>
          <a:lstStyle/>
          <a:p>
            <a:pPr>
              <a:defRPr/>
            </a:pPr>
            <a:fld id="{D149A6A5-C2BC-4266-80AA-5A66E5BF6D32}"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8"/>
          <p:cNvSpPr>
            <a:spLocks noGrp="1" noChangeArrowheads="1"/>
          </p:cNvSpPr>
          <p:nvPr>
            <p:ph type="sldNum" sz="quarter" idx="10"/>
          </p:nvPr>
        </p:nvSpPr>
        <p:spPr>
          <a:ln/>
        </p:spPr>
        <p:txBody>
          <a:bodyPr/>
          <a:lstStyle>
            <a:lvl1pPr>
              <a:defRPr/>
            </a:lvl1pPr>
          </a:lstStyle>
          <a:p>
            <a:pPr>
              <a:defRPr/>
            </a:pPr>
            <a:fld id="{2B8BCCC1-292E-4AE6-8628-B708B4B00211}" type="slidenum">
              <a:rPr lang="en-US"/>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fld id="{193CA78E-2C82-40D1-8831-4106D4A2B2C0}" type="datetime1">
              <a:rPr lang="en-US"/>
              <a:pPr>
                <a:defRPr/>
              </a:pPr>
              <a:t>11/24/2013</a:t>
            </a:fld>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r>
              <a:rPr lang="en-US"/>
              <a:t>Prepared by the Community Service Council of Greater Tulsa</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94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18"/>
          <p:cNvSpPr>
            <a:spLocks noGrp="1" noChangeArrowheads="1"/>
          </p:cNvSpPr>
          <p:nvPr>
            <p:ph type="sldNum" sz="quarter" idx="10"/>
          </p:nvPr>
        </p:nvSpPr>
        <p:spPr>
          <a:ln/>
        </p:spPr>
        <p:txBody>
          <a:bodyPr/>
          <a:lstStyle>
            <a:lvl1pPr>
              <a:defRPr/>
            </a:lvl1pPr>
          </a:lstStyle>
          <a:p>
            <a:pPr>
              <a:defRPr/>
            </a:pPr>
            <a:fld id="{FBCD3536-87C9-48A5-A085-3B4781165719}" type="slidenum">
              <a:rPr lang="en-US"/>
              <a:pPr>
                <a:defRPr/>
              </a:pPr>
              <a:t>‹#›</a:t>
            </a:fld>
            <a:endParaRPr lang="en-US"/>
          </a:p>
        </p:txBody>
      </p:sp>
      <p:sp>
        <p:nvSpPr>
          <p:cNvPr id="4" name="Rectangle 219"/>
          <p:cNvSpPr>
            <a:spLocks noGrp="1" noChangeArrowheads="1"/>
          </p:cNvSpPr>
          <p:nvPr>
            <p:ph type="dt" sz="half" idx="11"/>
          </p:nvPr>
        </p:nvSpPr>
        <p:spPr>
          <a:ln/>
        </p:spPr>
        <p:txBody>
          <a:bodyPr/>
          <a:lstStyle>
            <a:lvl1pPr>
              <a:defRPr/>
            </a:lvl1pPr>
          </a:lstStyle>
          <a:p>
            <a:pPr>
              <a:defRPr/>
            </a:pPr>
            <a:fld id="{3783DA6E-CF1F-4FF3-A1DF-92636AF3D139}" type="datetime1">
              <a:rPr lang="en-US"/>
              <a:pPr>
                <a:defRPr/>
              </a:pPr>
              <a:t>11/24/2013</a:t>
            </a:fld>
            <a:endParaRPr lang="en-US"/>
          </a:p>
        </p:txBody>
      </p:sp>
      <p:sp>
        <p:nvSpPr>
          <p:cNvPr id="5" name="Rectangle 220"/>
          <p:cNvSpPr>
            <a:spLocks noGrp="1" noChangeArrowheads="1"/>
          </p:cNvSpPr>
          <p:nvPr>
            <p:ph type="ftr" sz="quarter" idx="12"/>
          </p:nvPr>
        </p:nvSpPr>
        <p:spPr>
          <a:ln/>
        </p:spPr>
        <p:txBody>
          <a:bodyPr/>
          <a:lstStyle>
            <a:lvl1pPr>
              <a:defRPr/>
            </a:lvl1pPr>
          </a:lstStyle>
          <a:p>
            <a:pPr>
              <a:defRPr/>
            </a:pPr>
            <a:r>
              <a:rPr lang="en-US"/>
              <a:t>Prepared by the Community Service Council of Greater Tulsa</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E1B6E7E6-9C4C-430F-93CC-212A908B6D5C}" type="datetime1">
              <a:rPr lang="en-US" smtClean="0"/>
              <a:pPr>
                <a:defRPr/>
              </a:pPr>
              <a:t>11/24/2013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r>
              <a:rPr lang="en-US" smtClean="0"/>
              <a:t>Prepared by the Community Service Council of Greater Tulsa</a:t>
            </a: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1D56C6A2-0E90-4B10-8DBB-0733BE6C84D1}" type="slidenum">
              <a:rPr lang="en-US" smtClean="0"/>
              <a:pPr>
                <a:defRPr/>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dirty="0" smtClean="0"/>
              <a:t>Click to edit Master title style</a:t>
            </a:r>
            <a:endParaRPr kumimoji="0" lang="en-US" dirty="0"/>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Rectangle 223"/>
          <p:cNvSpPr>
            <a:spLocks noChangeArrowheads="1"/>
          </p:cNvSpPr>
          <p:nvPr/>
        </p:nvSpPr>
        <p:spPr bwMode="auto">
          <a:xfrm>
            <a:off x="0" y="0"/>
            <a:ext cx="381000" cy="6858000"/>
          </a:xfrm>
          <a:prstGeom prst="rect">
            <a:avLst/>
          </a:prstGeom>
          <a:solidFill>
            <a:schemeClr val="bg2">
              <a:lumMod val="90000"/>
            </a:schemeClr>
          </a:solidFill>
          <a:ln w="9525">
            <a:noFill/>
            <a:miter lim="800000"/>
            <a:headEnd type="none" w="sm" len="sm"/>
            <a:tailEnd type="none" w="sm" len="sm"/>
          </a:ln>
          <a:effectLst/>
        </p:spPr>
        <p:txBody>
          <a:bodyPr wrap="none" anchor="ctr"/>
          <a:lstStyle/>
          <a:p>
            <a:pPr eaLnBrk="0" hangingPunct="0">
              <a:defRPr/>
            </a:pPr>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8.w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9.wmf"/><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0.w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1.w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2.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9.wmf"/><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0.wmf"/><Relationship Id="rId4"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1.wmf"/><Relationship Id="rId4" Type="http://schemas.openxmlformats.org/officeDocument/2006/relationships/oleObject" Target="../embeddings/oleObject13.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2.wmf"/><Relationship Id="rId4" Type="http://schemas.openxmlformats.org/officeDocument/2006/relationships/oleObject" Target="../embeddings/oleObject14.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3.wmf"/><Relationship Id="rId4" Type="http://schemas.openxmlformats.org/officeDocument/2006/relationships/oleObject" Target="../embeddings/oleObject15.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4.wmf"/><Relationship Id="rId4" Type="http://schemas.openxmlformats.org/officeDocument/2006/relationships/oleObject" Target="../embeddings/oleObject16.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25.wmf"/><Relationship Id="rId4" Type="http://schemas.openxmlformats.org/officeDocument/2006/relationships/oleObject" Target="../embeddings/oleObject17.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26.wmf"/><Relationship Id="rId4" Type="http://schemas.openxmlformats.org/officeDocument/2006/relationships/oleObject" Target="../embeddings/oleObject1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27.wmf"/><Relationship Id="rId4" Type="http://schemas.openxmlformats.org/officeDocument/2006/relationships/oleObject" Target="../embeddings/oleObject19.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28.wmf"/><Relationship Id="rId4" Type="http://schemas.openxmlformats.org/officeDocument/2006/relationships/oleObject" Target="../embeddings/oleObject20.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29.wmf"/><Relationship Id="rId4" Type="http://schemas.openxmlformats.org/officeDocument/2006/relationships/oleObject" Target="../embeddings/oleObject21.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30.wmf"/><Relationship Id="rId4" Type="http://schemas.openxmlformats.org/officeDocument/2006/relationships/oleObject" Target="../embeddings/oleObject22.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31.wmf"/><Relationship Id="rId4" Type="http://schemas.openxmlformats.org/officeDocument/2006/relationships/oleObject" Target="../embeddings/oleObject23.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32.wmf"/><Relationship Id="rId4" Type="http://schemas.openxmlformats.org/officeDocument/2006/relationships/oleObject" Target="../embeddings/oleObject24.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33.wmf"/><Relationship Id="rId4" Type="http://schemas.openxmlformats.org/officeDocument/2006/relationships/oleObject" Target="../embeddings/oleObject25.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vmlDrawing" Target="../drawings/vmlDrawing26.vml"/><Relationship Id="rId5" Type="http://schemas.openxmlformats.org/officeDocument/2006/relationships/image" Target="../media/image34.wmf"/><Relationship Id="rId4" Type="http://schemas.openxmlformats.org/officeDocument/2006/relationships/oleObject" Target="../embeddings/oleObject26.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27.vml"/><Relationship Id="rId5" Type="http://schemas.openxmlformats.org/officeDocument/2006/relationships/image" Target="../media/image35.wmf"/><Relationship Id="rId4" Type="http://schemas.openxmlformats.org/officeDocument/2006/relationships/oleObject" Target="../embeddings/oleObject27.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28.vml"/><Relationship Id="rId5" Type="http://schemas.openxmlformats.org/officeDocument/2006/relationships/image" Target="../media/image36.wmf"/><Relationship Id="rId4" Type="http://schemas.openxmlformats.org/officeDocument/2006/relationships/oleObject" Target="../embeddings/oleObject28.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9.vml"/><Relationship Id="rId5" Type="http://schemas.openxmlformats.org/officeDocument/2006/relationships/image" Target="../media/image37.wmf"/><Relationship Id="rId4" Type="http://schemas.openxmlformats.org/officeDocument/2006/relationships/oleObject" Target="../embeddings/oleObject29.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www.csctulsa.org/"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6" name="Rectangle 2"/>
          <p:cNvSpPr>
            <a:spLocks noGrp="1" noChangeArrowheads="1"/>
          </p:cNvSpPr>
          <p:nvPr>
            <p:ph type="ctrTitle"/>
          </p:nvPr>
        </p:nvSpPr>
        <p:spPr>
          <a:xfrm>
            <a:off x="381000" y="2438400"/>
            <a:ext cx="8458200" cy="1222375"/>
          </a:xfrm>
        </p:spPr>
        <p:txBody>
          <a:bodyPr>
            <a:normAutofit fontScale="90000"/>
          </a:bodyPr>
          <a:lstStyle/>
          <a:p>
            <a:pPr eaLnBrk="1" hangingPunct="1">
              <a:defRPr/>
            </a:pPr>
            <a:r>
              <a:rPr lang="en-US" sz="4900" dirty="0" smtClean="0"/>
              <a:t>Community Profile 2013</a:t>
            </a:r>
            <a:br>
              <a:rPr lang="en-US" sz="4900" dirty="0" smtClean="0"/>
            </a:br>
            <a:r>
              <a:rPr lang="en-US" dirty="0" smtClean="0"/>
              <a:t>Tulsa County</a:t>
            </a:r>
            <a:endParaRPr lang="en-US" dirty="0"/>
          </a:p>
        </p:txBody>
      </p:sp>
      <p:sp>
        <p:nvSpPr>
          <p:cNvPr id="994307" name="Rectangle 3"/>
          <p:cNvSpPr>
            <a:spLocks noGrp="1" noChangeArrowheads="1"/>
          </p:cNvSpPr>
          <p:nvPr>
            <p:ph type="subTitle" idx="1"/>
          </p:nvPr>
        </p:nvSpPr>
        <p:spPr/>
        <p:txBody>
          <a:bodyPr/>
          <a:lstStyle/>
          <a:p>
            <a:pPr eaLnBrk="1" hangingPunct="1">
              <a:lnSpc>
                <a:spcPct val="80000"/>
              </a:lnSpc>
              <a:defRPr/>
            </a:pPr>
            <a:r>
              <a:rPr lang="en-US" sz="2400" dirty="0"/>
              <a:t>Commissioned </a:t>
            </a:r>
            <a:r>
              <a:rPr lang="en-US" sz="2400" dirty="0" smtClean="0"/>
              <a:t>by the </a:t>
            </a:r>
          </a:p>
          <a:p>
            <a:pPr eaLnBrk="1" hangingPunct="1">
              <a:lnSpc>
                <a:spcPct val="80000"/>
              </a:lnSpc>
              <a:defRPr/>
            </a:pPr>
            <a:r>
              <a:rPr lang="en-US" sz="2400" dirty="0" smtClean="0"/>
              <a:t>Metropolitan Human Services Commission</a:t>
            </a:r>
            <a:endParaRPr lang="en-US" sz="4400" dirty="0"/>
          </a:p>
        </p:txBody>
      </p:sp>
      <p:sp>
        <p:nvSpPr>
          <p:cNvPr id="63492" name="Text Box 4"/>
          <p:cNvSpPr txBox="1">
            <a:spLocks noChangeArrowheads="1"/>
          </p:cNvSpPr>
          <p:nvPr/>
        </p:nvSpPr>
        <p:spPr bwMode="auto">
          <a:xfrm>
            <a:off x="3831059" y="6019800"/>
            <a:ext cx="4903457" cy="707886"/>
          </a:xfrm>
          <a:prstGeom prst="rect">
            <a:avLst/>
          </a:prstGeom>
          <a:noFill/>
          <a:ln w="12700" cap="sq">
            <a:noFill/>
            <a:miter lim="800000"/>
            <a:headEnd type="none" w="sm" len="sm"/>
            <a:tailEnd type="none" w="sm" len="sm"/>
          </a:ln>
        </p:spPr>
        <p:txBody>
          <a:bodyPr wrap="none">
            <a:spAutoFit/>
          </a:bodyPr>
          <a:lstStyle/>
          <a:p>
            <a:pPr algn="r" eaLnBrk="0" hangingPunct="0"/>
            <a:r>
              <a:rPr lang="en-US" sz="2000" dirty="0">
                <a:latin typeface="+mn-lt"/>
              </a:rPr>
              <a:t>Prepared by the Community </a:t>
            </a:r>
            <a:r>
              <a:rPr lang="en-US" sz="2000" dirty="0" smtClean="0">
                <a:latin typeface="+mn-lt"/>
              </a:rPr>
              <a:t>Service Council</a:t>
            </a:r>
            <a:endParaRPr lang="en-US" sz="2000" dirty="0">
              <a:latin typeface="+mn-lt"/>
            </a:endParaRPr>
          </a:p>
          <a:p>
            <a:pPr algn="r" eaLnBrk="0" hangingPunct="0"/>
            <a:r>
              <a:rPr lang="en-US" sz="2000" dirty="0" smtClean="0">
                <a:latin typeface="+mn-lt"/>
              </a:rPr>
              <a:t>January 2013</a:t>
            </a:r>
            <a:endParaRPr lang="en-US" sz="2000" dirty="0">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pPr eaLnBrk="1" hangingPunct="1">
              <a:defRPr/>
            </a:pPr>
            <a:r>
              <a:rPr lang="en-US" dirty="0" err="1" smtClean="0"/>
              <a:t>tulsa</a:t>
            </a:r>
            <a:r>
              <a:rPr lang="en-US" dirty="0" smtClean="0"/>
              <a:t> </a:t>
            </a:r>
            <a:r>
              <a:rPr lang="en-US" dirty="0"/>
              <a:t>County</a:t>
            </a:r>
          </a:p>
        </p:txBody>
      </p:sp>
      <p:sp>
        <p:nvSpPr>
          <p:cNvPr id="667651" name="Rectangle 3"/>
          <p:cNvSpPr>
            <a:spLocks noGrp="1" noChangeArrowheads="1"/>
          </p:cNvSpPr>
          <p:nvPr>
            <p:ph type="body" sz="half" idx="1"/>
          </p:nvPr>
        </p:nvSpPr>
        <p:spPr>
          <a:xfrm>
            <a:off x="609600" y="1752600"/>
            <a:ext cx="8153400" cy="2514600"/>
          </a:xfrm>
        </p:spPr>
        <p:txBody>
          <a:bodyPr/>
          <a:lstStyle/>
          <a:p>
            <a:pPr eaLnBrk="1" hangingPunct="1">
              <a:defRPr/>
            </a:pPr>
            <a:r>
              <a:rPr lang="en-US" dirty="0"/>
              <a:t>Demographic Trends</a:t>
            </a:r>
          </a:p>
          <a:p>
            <a:pPr eaLnBrk="1" hangingPunct="1">
              <a:defRPr/>
            </a:pPr>
            <a:r>
              <a:rPr lang="en-US" dirty="0"/>
              <a:t>Economics and Employment</a:t>
            </a:r>
          </a:p>
          <a:p>
            <a:pPr eaLnBrk="1" hangingPunct="1">
              <a:defRPr/>
            </a:pPr>
            <a:r>
              <a:rPr lang="en-US" dirty="0" smtClean="0"/>
              <a:t>Health Indicators</a:t>
            </a:r>
            <a:endParaRPr lang="en-US" dirty="0"/>
          </a:p>
          <a:p>
            <a:pPr eaLnBrk="1" hangingPunct="1">
              <a:defRPr/>
            </a:pPr>
            <a:endParaRPr lang="en-US" dirty="0"/>
          </a:p>
          <a:p>
            <a:pPr eaLnBrk="1" hangingPunct="1">
              <a:defRPr/>
            </a:pPr>
            <a:endParaRPr lang="en-US" dirty="0"/>
          </a:p>
          <a:p>
            <a:pPr eaLnBrk="1" hangingPunct="1">
              <a:defRPr/>
            </a:pPr>
            <a:endParaRPr lang="en-US" dirty="0"/>
          </a:p>
        </p:txBody>
      </p:sp>
      <p:pic>
        <p:nvPicPr>
          <p:cNvPr id="64516" name="Picture 4" descr="census 11"/>
          <p:cNvPicPr>
            <a:picLocks noGrp="1" noChangeAspect="1" noChangeArrowheads="1"/>
          </p:cNvPicPr>
          <p:nvPr>
            <p:ph sz="half" idx="2"/>
          </p:nvPr>
        </p:nvPicPr>
        <p:blipFill>
          <a:blip r:embed="rId3" cstate="print"/>
          <a:stretch>
            <a:fillRect/>
          </a:stretch>
        </p:blipFill>
        <p:spPr>
          <a:xfrm>
            <a:off x="4648200" y="3733800"/>
            <a:ext cx="4038600" cy="2642541"/>
          </a:xfrm>
        </p:spPr>
      </p:pic>
      <p:sp>
        <p:nvSpPr>
          <p:cNvPr id="64517"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Franklin Gothic Book" pitchFamily="34" charset="0"/>
              </a:rPr>
              <a:t>Demographics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9" name="Rectangle 7"/>
          <p:cNvSpPr>
            <a:spLocks noGrp="1" noChangeArrowheads="1"/>
          </p:cNvSpPr>
          <p:nvPr>
            <p:ph type="title"/>
          </p:nvPr>
        </p:nvSpPr>
        <p:spPr/>
        <p:txBody>
          <a:bodyPr/>
          <a:lstStyle/>
          <a:p>
            <a:pPr eaLnBrk="1" hangingPunct="1">
              <a:defRPr/>
            </a:pPr>
            <a:r>
              <a:rPr lang="en-US" dirty="0" smtClean="0"/>
              <a:t>DEMOGRAPHIC TRENDS</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ChangeArrowheads="1"/>
          </p:cNvSpPr>
          <p:nvPr>
            <p:ph type="title"/>
          </p:nvPr>
        </p:nvSpPr>
        <p:spPr>
          <a:xfrm>
            <a:off x="457200" y="381000"/>
            <a:ext cx="8686800" cy="838200"/>
          </a:xfrm>
        </p:spPr>
        <p:txBody>
          <a:bodyPr/>
          <a:lstStyle/>
          <a:p>
            <a:pPr eaLnBrk="1" hangingPunct="1">
              <a:defRPr/>
            </a:pPr>
            <a:r>
              <a:rPr lang="en-US" dirty="0"/>
              <a:t>Demographic Trends</a:t>
            </a:r>
          </a:p>
        </p:txBody>
      </p:sp>
      <p:sp>
        <p:nvSpPr>
          <p:cNvPr id="794627" name="Rectangle 3"/>
          <p:cNvSpPr>
            <a:spLocks noGrp="1" noChangeArrowheads="1"/>
          </p:cNvSpPr>
          <p:nvPr>
            <p:ph idx="1"/>
          </p:nvPr>
        </p:nvSpPr>
        <p:spPr/>
        <p:txBody>
          <a:bodyPr/>
          <a:lstStyle/>
          <a:p>
            <a:pPr eaLnBrk="1" hangingPunct="1">
              <a:defRPr/>
            </a:pPr>
            <a:r>
              <a:rPr lang="en-US" dirty="0"/>
              <a:t>Population change--migration to suburban areas of Tulsa and Oklahoma City MSA with an overall decrease in new births</a:t>
            </a:r>
          </a:p>
          <a:p>
            <a:pPr eaLnBrk="1" hangingPunct="1">
              <a:defRPr/>
            </a:pPr>
            <a:r>
              <a:rPr lang="en-US" dirty="0"/>
              <a:t>Age--aging population</a:t>
            </a:r>
          </a:p>
          <a:p>
            <a:pPr eaLnBrk="1" hangingPunct="1">
              <a:defRPr/>
            </a:pPr>
            <a:r>
              <a:rPr lang="en-US" dirty="0"/>
              <a:t>Race and </a:t>
            </a:r>
            <a:r>
              <a:rPr lang="en-US" dirty="0" smtClean="0"/>
              <a:t>ethnicity-</a:t>
            </a:r>
            <a:r>
              <a:rPr lang="en-US" dirty="0"/>
              <a:t>-more culturally diverse</a:t>
            </a:r>
          </a:p>
          <a:p>
            <a:pPr eaLnBrk="1" hangingPunct="1">
              <a:defRPr/>
            </a:pPr>
            <a:r>
              <a:rPr lang="en-US" dirty="0"/>
              <a:t>Living arrangements--transitional for family living arrangement</a:t>
            </a:r>
          </a:p>
        </p:txBody>
      </p:sp>
      <p:sp>
        <p:nvSpPr>
          <p:cNvPr id="5"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Franklin Gothic Book" pitchFamily="34" charset="0"/>
              </a:rPr>
              <a:t>Demographics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Franklin Gothic Book" pitchFamily="34" charset="0"/>
              </a:rPr>
              <a:t>Demographics</a:t>
            </a:r>
          </a:p>
        </p:txBody>
      </p:sp>
      <p:graphicFrame>
        <p:nvGraphicFramePr>
          <p:cNvPr id="1027" name="Object 4"/>
          <p:cNvGraphicFramePr>
            <a:graphicFrameLocks noChangeAspect="1"/>
          </p:cNvGraphicFramePr>
          <p:nvPr>
            <p:extLst>
              <p:ext uri="{D42A27DB-BD31-4B8C-83A1-F6EECF244321}">
                <p14:modId xmlns:p14="http://schemas.microsoft.com/office/powerpoint/2010/main" val="3044156181"/>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1067" name="Presentation" r:id="rId4" imgW="5394960" imgH="4056840" progId="HGW.Pres.4">
                  <p:embed/>
                </p:oleObj>
              </mc:Choice>
              <mc:Fallback>
                <p:oleObj name="Presentation" r:id="rId4" imgW="5394960" imgH="4056840" progId="HGW.Pres.4">
                  <p:embed/>
                  <p:pic>
                    <p:nvPicPr>
                      <p:cNvPr id="0" name="Picture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2514600" y="6583363"/>
            <a:ext cx="4316413" cy="274637"/>
          </a:xfrm>
          <a:prstGeom prst="rect">
            <a:avLst/>
          </a:prstGeom>
          <a:noFill/>
          <a:ln w="9525">
            <a:noFill/>
            <a:miter lim="800000"/>
            <a:headEnd/>
            <a:tailEnd/>
          </a:ln>
        </p:spPr>
        <p:txBody>
          <a:bodyPr wrap="none">
            <a:spAutoFit/>
          </a:bodyPr>
          <a:lstStyle/>
          <a:p>
            <a:pPr eaLnBrk="0" hangingPunct="0"/>
            <a:r>
              <a:rPr lang="en-US" sz="1200" i="1" dirty="0">
                <a:solidFill>
                  <a:srgbClr val="000000"/>
                </a:solidFill>
              </a:rPr>
              <a:t>Prepared by the Community Service Council of Greater Tulsa</a:t>
            </a:r>
          </a:p>
        </p:txBody>
      </p:sp>
      <p:sp>
        <p:nvSpPr>
          <p:cNvPr id="4"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Franklin Gothic Book" pitchFamily="34" charset="0"/>
              </a:rPr>
              <a:t>Demographics</a:t>
            </a:r>
          </a:p>
        </p:txBody>
      </p:sp>
      <p:graphicFrame>
        <p:nvGraphicFramePr>
          <p:cNvPr id="2" name="Object 4"/>
          <p:cNvGraphicFramePr>
            <a:graphicFrameLocks noChangeAspect="1"/>
          </p:cNvGraphicFramePr>
          <p:nvPr>
            <p:extLst>
              <p:ext uri="{D42A27DB-BD31-4B8C-83A1-F6EECF244321}">
                <p14:modId xmlns:p14="http://schemas.microsoft.com/office/powerpoint/2010/main" val="3536318820"/>
              </p:ext>
            </p:extLst>
          </p:nvPr>
        </p:nvGraphicFramePr>
        <p:xfrm>
          <a:off x="228600" y="-17463"/>
          <a:ext cx="8915400" cy="6875463"/>
        </p:xfrm>
        <a:graphic>
          <a:graphicData uri="http://schemas.openxmlformats.org/presentationml/2006/ole">
            <mc:AlternateContent xmlns:mc="http://schemas.openxmlformats.org/markup-compatibility/2006">
              <mc:Choice xmlns:v="urn:schemas-microsoft-com:vml" Requires="v">
                <p:oleObj spid="_x0000_s3113" name="Presentation" r:id="rId4" imgW="5394960" imgH="4056840" progId="HGW.Pres.4">
                  <p:embed/>
                </p:oleObj>
              </mc:Choice>
              <mc:Fallback>
                <p:oleObj name="Presentation" r:id="rId4" imgW="5394960" imgH="4056840" progId="HGW.Pres.4">
                  <p:embed/>
                  <p:pic>
                    <p:nvPicPr>
                      <p:cNvPr id="0" name="Picture 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463"/>
                        <a:ext cx="89154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5"/>
          <p:cNvGraphicFramePr>
            <a:graphicFrameLocks noChangeAspect="1"/>
          </p:cNvGraphicFramePr>
          <p:nvPr>
            <p:extLst>
              <p:ext uri="{D42A27DB-BD31-4B8C-83A1-F6EECF244321}">
                <p14:modId xmlns:p14="http://schemas.microsoft.com/office/powerpoint/2010/main" val="3413755406"/>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083425" name="Presentation" r:id="rId4" imgW="5394960" imgH="4056840" progId="HGW.Pres.4">
                  <p:embed/>
                </p:oleObj>
              </mc:Choice>
              <mc:Fallback>
                <p:oleObj name="Presentation" r:id="rId4" imgW="5394960" imgH="4056840" progId="HGW.Pres.4">
                  <p:embed/>
                  <p:pic>
                    <p:nvPicPr>
                      <p:cNvPr id="0"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5" name="Rectangle 6"/>
          <p:cNvSpPr>
            <a:spLocks noChangeArrowheads="1"/>
          </p:cNvSpPr>
          <p:nvPr/>
        </p:nvSpPr>
        <p:spPr bwMode="auto">
          <a:xfrm>
            <a:off x="0" y="0"/>
            <a:ext cx="381000" cy="6858000"/>
          </a:xfrm>
          <a:prstGeom prst="rect">
            <a:avLst/>
          </a:prstGeom>
          <a:solidFill>
            <a:srgbClr val="B2B2B2"/>
          </a:solidFill>
          <a:ln w="9525">
            <a:noFill/>
            <a:miter lim="800000"/>
            <a:headEnd type="none" w="sm" len="sm"/>
            <a:tailEnd type="none" w="sm" len="sm"/>
          </a:ln>
        </p:spPr>
        <p:txBody>
          <a:bodyPr wrap="none" anchor="ctr"/>
          <a:lstStyle/>
          <a:p>
            <a:pPr eaLnBrk="0" hangingPunct="0"/>
            <a:endParaRPr lang="en-US"/>
          </a:p>
        </p:txBody>
      </p:sp>
      <p:sp>
        <p:nvSpPr>
          <p:cNvPr id="8196" name="Text Box 7"/>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a:solidFill>
                  <a:srgbClr val="4D4D4D"/>
                </a:solidFill>
                <a:latin typeface="Times New Roman" pitchFamily="18" charset="0"/>
              </a:rPr>
              <a:t>Demographics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7"/>
          <p:cNvGraphicFramePr>
            <a:graphicFrameLocks noChangeAspect="1"/>
          </p:cNvGraphicFramePr>
          <p:nvPr>
            <p:extLst>
              <p:ext uri="{D42A27DB-BD31-4B8C-83A1-F6EECF244321}">
                <p14:modId xmlns:p14="http://schemas.microsoft.com/office/powerpoint/2010/main" val="2953388675"/>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084448" name="Presentation" r:id="rId4" imgW="5394960" imgH="4056840" progId="HGW.Pres.4">
                  <p:embed/>
                </p:oleObj>
              </mc:Choice>
              <mc:Fallback>
                <p:oleObj name="Presentation" r:id="rId4" imgW="5394960" imgH="4056840" progId="HGW.Pres.4">
                  <p:embed/>
                  <p:pic>
                    <p:nvPicPr>
                      <p:cNvPr id="0" name="Picture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9" name="Rectangle 8"/>
          <p:cNvSpPr>
            <a:spLocks noChangeArrowheads="1"/>
          </p:cNvSpPr>
          <p:nvPr/>
        </p:nvSpPr>
        <p:spPr bwMode="auto">
          <a:xfrm>
            <a:off x="0" y="0"/>
            <a:ext cx="381000" cy="6858000"/>
          </a:xfrm>
          <a:prstGeom prst="rect">
            <a:avLst/>
          </a:prstGeom>
          <a:solidFill>
            <a:srgbClr val="B2B2B2"/>
          </a:solidFill>
          <a:ln w="9525">
            <a:noFill/>
            <a:miter lim="800000"/>
            <a:headEnd type="none" w="sm" len="sm"/>
            <a:tailEnd type="none" w="sm" len="sm"/>
          </a:ln>
        </p:spPr>
        <p:txBody>
          <a:bodyPr wrap="none" anchor="ctr"/>
          <a:lstStyle/>
          <a:p>
            <a:pPr eaLnBrk="0" hangingPunct="0"/>
            <a:endParaRPr lang="en-US"/>
          </a:p>
        </p:txBody>
      </p:sp>
      <p:sp>
        <p:nvSpPr>
          <p:cNvPr id="9220"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a:solidFill>
                  <a:srgbClr val="4D4D4D"/>
                </a:solidFill>
                <a:latin typeface="Times New Roman" pitchFamily="18" charset="0"/>
              </a:rPr>
              <a:t>Demographics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9" name="Rectangle 7"/>
          <p:cNvSpPr>
            <a:spLocks noGrp="1" noChangeArrowheads="1"/>
          </p:cNvSpPr>
          <p:nvPr>
            <p:ph type="title"/>
          </p:nvPr>
        </p:nvSpPr>
        <p:spPr/>
        <p:txBody>
          <a:bodyPr/>
          <a:lstStyle/>
          <a:p>
            <a:pPr eaLnBrk="1" hangingPunct="1">
              <a:defRPr/>
            </a:pPr>
            <a:r>
              <a:rPr lang="en-US" dirty="0"/>
              <a:t>Economics and Employment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8"/>
          <p:cNvGraphicFramePr>
            <a:graphicFrameLocks noChangeAspect="1"/>
          </p:cNvGraphicFramePr>
          <p:nvPr>
            <p:extLst>
              <p:ext uri="{D42A27DB-BD31-4B8C-83A1-F6EECF244321}">
                <p14:modId xmlns:p14="http://schemas.microsoft.com/office/powerpoint/2010/main" val="2279412205"/>
              </p:ext>
            </p:extLst>
          </p:nvPr>
        </p:nvGraphicFramePr>
        <p:xfrm>
          <a:off x="0" y="0"/>
          <a:ext cx="9144000" cy="6873875"/>
        </p:xfrm>
        <a:graphic>
          <a:graphicData uri="http://schemas.openxmlformats.org/presentationml/2006/ole">
            <mc:AlternateContent xmlns:mc="http://schemas.openxmlformats.org/markup-compatibility/2006">
              <mc:Choice xmlns:v="urn:schemas-microsoft-com:vml" Requires="v">
                <p:oleObj spid="_x0000_s1085478" name="Presentation" r:id="rId4" imgW="5394960" imgH="4056840" progId="HGW.Pres.4">
                  <p:embed/>
                </p:oleObj>
              </mc:Choice>
              <mc:Fallback>
                <p:oleObj name="Presentation" r:id="rId4" imgW="5394960" imgH="4056840" progId="HGW.Pres.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9"/>
          <p:cNvSpPr txBox="1">
            <a:spLocks noChangeArrowheads="1"/>
          </p:cNvSpPr>
          <p:nvPr/>
        </p:nvSpPr>
        <p:spPr bwMode="auto">
          <a:xfrm rot="-5400000">
            <a:off x="-3266295" y="3244334"/>
            <a:ext cx="6858000" cy="369332"/>
          </a:xfrm>
          <a:prstGeom prst="rect">
            <a:avLst/>
          </a:prstGeom>
          <a:noFill/>
          <a:ln w="12700" cap="sq">
            <a:noFill/>
            <a:miter lim="800000"/>
            <a:headEnd type="none" w="sm" len="sm"/>
            <a:tailEnd type="none" w="sm" len="sm"/>
          </a:ln>
        </p:spPr>
        <p:txBody>
          <a:bodyPr wrap="square">
            <a:spAutoFit/>
          </a:bodyPr>
          <a:lstStyle/>
          <a:p>
            <a:pPr algn="ctr">
              <a:defRPr/>
            </a:pPr>
            <a:r>
              <a:rPr lang="en-US" b="1" spc="300" dirty="0" smtClean="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rPr>
              <a:t>ECONOMICS &amp; EMPLOYMENT</a:t>
            </a:r>
            <a:endParaRPr lang="en-US" b="1" spc="300" dirty="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extLst>
              <p:ext uri="{D42A27DB-BD31-4B8C-83A1-F6EECF244321}">
                <p14:modId xmlns:p14="http://schemas.microsoft.com/office/powerpoint/2010/main" val="696141554"/>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958501" name="Presentation" r:id="rId4" imgW="5394960" imgH="4056840" progId="HGW.Pres.4">
                  <p:embed/>
                </p:oleObj>
              </mc:Choice>
              <mc:Fallback>
                <p:oleObj name="Presentation" r:id="rId4" imgW="5394960" imgH="4056840" progId="HGW.Pres.4">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5" name="Text Box 3"/>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Franklin Gothic Book" pitchFamily="34" charset="0"/>
              </a:rPr>
              <a:t>Economics &amp; Employment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ChangeAspect="1"/>
          </p:cNvGraphicFramePr>
          <p:nvPr>
            <p:extLst>
              <p:ext uri="{D42A27DB-BD31-4B8C-83A1-F6EECF244321}">
                <p14:modId xmlns:p14="http://schemas.microsoft.com/office/powerpoint/2010/main" val="1855016864"/>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190954" name="Presentation" r:id="rId4" imgW="5394960" imgH="4056840" progId="HGW.Pres.4">
                  <p:embed/>
                </p:oleObj>
              </mc:Choice>
              <mc:Fallback>
                <p:oleObj name="Presentation" r:id="rId4" imgW="5394960" imgH="4056840" progId="HGW.Pres.4">
                  <p:embed/>
                  <p:pic>
                    <p:nvPicPr>
                      <p:cNvPr id="0"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Economics &amp; Employment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4"/>
          <p:cNvGraphicFramePr>
            <a:graphicFrameLocks noChangeAspect="1"/>
          </p:cNvGraphicFramePr>
          <p:nvPr>
            <p:extLst>
              <p:ext uri="{D42A27DB-BD31-4B8C-83A1-F6EECF244321}">
                <p14:modId xmlns:p14="http://schemas.microsoft.com/office/powerpoint/2010/main" val="2623616575"/>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9492" name="Presentation" r:id="rId4" imgW="5394960" imgH="4056840" progId="HGW.Pres.4">
                  <p:embed/>
                </p:oleObj>
              </mc:Choice>
              <mc:Fallback>
                <p:oleObj name="Presentation" r:id="rId4" imgW="5394960" imgH="4056840" progId="HGW.Pres.4">
                  <p:embed/>
                  <p:pic>
                    <p:nvPicPr>
                      <p:cNvPr id="0" name="Picture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Economics &amp; Employment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4"/>
          <p:cNvGraphicFramePr>
            <a:graphicFrameLocks noChangeAspect="1"/>
          </p:cNvGraphicFramePr>
          <p:nvPr>
            <p:extLst>
              <p:ext uri="{D42A27DB-BD31-4B8C-83A1-F6EECF244321}">
                <p14:modId xmlns:p14="http://schemas.microsoft.com/office/powerpoint/2010/main" val="2744483662"/>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556067" name="Presentation" r:id="rId4" imgW="5394960" imgH="4056840" progId="HGW.Pres.4">
                  <p:embed/>
                </p:oleObj>
              </mc:Choice>
              <mc:Fallback>
                <p:oleObj name="Presentation" r:id="rId4" imgW="5394960" imgH="4056840" progId="HGW.Pres.4">
                  <p:embed/>
                  <p:pic>
                    <p:nvPicPr>
                      <p:cNvPr id="0"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6"/>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Economics &amp; Employment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pPr eaLnBrk="1" hangingPunct="1">
              <a:defRPr/>
            </a:pPr>
            <a:r>
              <a:rPr lang="en-US" dirty="0"/>
              <a:t>Child Indicators</a:t>
            </a:r>
          </a:p>
        </p:txBody>
      </p:sp>
      <p:pic>
        <p:nvPicPr>
          <p:cNvPr id="4" name="Picture 2" descr="MPj03960770000[1]"/>
          <p:cNvPicPr>
            <a:picLocks noChangeAspect="1" noChangeArrowheads="1"/>
          </p:cNvPicPr>
          <p:nvPr/>
        </p:nvPicPr>
        <p:blipFill>
          <a:blip r:embed="rId3" cstate="print"/>
          <a:srcRect/>
          <a:stretch>
            <a:fillRect/>
          </a:stretch>
        </p:blipFill>
        <p:spPr bwMode="auto">
          <a:xfrm>
            <a:off x="2667000" y="5105400"/>
            <a:ext cx="2341563" cy="1554163"/>
          </a:xfrm>
          <a:prstGeom prst="rect">
            <a:avLst/>
          </a:prstGeom>
          <a:noFill/>
          <a:ln w="9525">
            <a:noFill/>
            <a:miter lim="800000"/>
            <a:headEnd/>
            <a:tailEnd/>
          </a:ln>
        </p:spPr>
      </p:pic>
      <p:pic>
        <p:nvPicPr>
          <p:cNvPr id="5" name="Picture 3" descr="MPj03960850000[1]"/>
          <p:cNvPicPr>
            <a:picLocks noChangeAspect="1" noChangeArrowheads="1"/>
          </p:cNvPicPr>
          <p:nvPr/>
        </p:nvPicPr>
        <p:blipFill>
          <a:blip r:embed="rId4" cstate="print"/>
          <a:srcRect/>
          <a:stretch>
            <a:fillRect/>
          </a:stretch>
        </p:blipFill>
        <p:spPr bwMode="auto">
          <a:xfrm>
            <a:off x="5562600" y="4114800"/>
            <a:ext cx="2417763" cy="1604963"/>
          </a:xfrm>
          <a:prstGeom prst="rect">
            <a:avLst/>
          </a:prstGeom>
          <a:noFill/>
          <a:ln w="9525">
            <a:noFill/>
            <a:miter lim="800000"/>
            <a:headEnd/>
            <a:tailEnd/>
          </a:ln>
        </p:spPr>
      </p:pic>
      <p:pic>
        <p:nvPicPr>
          <p:cNvPr id="6" name="Picture 4" descr="MPj03961750000[1]"/>
          <p:cNvPicPr>
            <a:picLocks noChangeAspect="1" noChangeArrowheads="1"/>
          </p:cNvPicPr>
          <p:nvPr/>
        </p:nvPicPr>
        <p:blipFill>
          <a:blip r:embed="rId5" cstate="print"/>
          <a:srcRect/>
          <a:stretch>
            <a:fillRect/>
          </a:stretch>
        </p:blipFill>
        <p:spPr bwMode="auto">
          <a:xfrm>
            <a:off x="1295400" y="3810000"/>
            <a:ext cx="1554163" cy="2341563"/>
          </a:xfrm>
          <a:prstGeom prst="rect">
            <a:avLst/>
          </a:prstGeom>
          <a:noFill/>
          <a:ln w="9525">
            <a:noFill/>
            <a:miter lim="800000"/>
            <a:headEnd/>
            <a:tailEnd/>
          </a:ln>
        </p:spPr>
      </p:pic>
      <p:pic>
        <p:nvPicPr>
          <p:cNvPr id="7" name="Picture 5" descr="MPj01788140000[1]"/>
          <p:cNvPicPr>
            <a:picLocks noChangeAspect="1" noChangeArrowheads="1"/>
          </p:cNvPicPr>
          <p:nvPr/>
        </p:nvPicPr>
        <p:blipFill>
          <a:blip r:embed="rId6" cstate="print"/>
          <a:srcRect/>
          <a:stretch>
            <a:fillRect/>
          </a:stretch>
        </p:blipFill>
        <p:spPr bwMode="auto">
          <a:xfrm>
            <a:off x="4076700" y="533400"/>
            <a:ext cx="2628900" cy="1752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0" name="Rectangle 4"/>
          <p:cNvSpPr>
            <a:spLocks noGrp="1" noChangeArrowheads="1"/>
          </p:cNvSpPr>
          <p:nvPr>
            <p:ph type="title"/>
          </p:nvPr>
        </p:nvSpPr>
        <p:spPr>
          <a:xfrm>
            <a:off x="685800" y="228600"/>
            <a:ext cx="8001000" cy="1143000"/>
          </a:xfrm>
        </p:spPr>
        <p:txBody>
          <a:bodyPr/>
          <a:lstStyle/>
          <a:p>
            <a:pPr eaLnBrk="1" hangingPunct="1">
              <a:defRPr/>
            </a:pPr>
            <a:r>
              <a:rPr lang="en-US" dirty="0"/>
              <a:t>Why are children at risk?</a:t>
            </a:r>
          </a:p>
        </p:txBody>
      </p:sp>
      <p:sp>
        <p:nvSpPr>
          <p:cNvPr id="382981" name="Rectangle 5"/>
          <p:cNvSpPr>
            <a:spLocks noGrp="1" noChangeArrowheads="1"/>
          </p:cNvSpPr>
          <p:nvPr>
            <p:ph idx="1"/>
          </p:nvPr>
        </p:nvSpPr>
        <p:spPr>
          <a:xfrm>
            <a:off x="609600" y="1676400"/>
            <a:ext cx="8229600" cy="3621087"/>
          </a:xfrm>
        </p:spPr>
        <p:txBody>
          <a:bodyPr/>
          <a:lstStyle/>
          <a:p>
            <a:pPr eaLnBrk="1" hangingPunct="1">
              <a:buFont typeface="Wingdings" pitchFamily="2" charset="2"/>
              <a:buChar char="Ø"/>
              <a:defRPr/>
            </a:pPr>
            <a:r>
              <a:rPr lang="en-US" dirty="0"/>
              <a:t>Lack of health insurance</a:t>
            </a:r>
          </a:p>
          <a:p>
            <a:pPr eaLnBrk="1" hangingPunct="1">
              <a:buFont typeface="Wingdings" pitchFamily="2" charset="2"/>
              <a:buChar char="Ø"/>
              <a:defRPr/>
            </a:pPr>
            <a:r>
              <a:rPr lang="en-US" dirty="0"/>
              <a:t>Limited access to </a:t>
            </a:r>
            <a:r>
              <a:rPr lang="en-US" dirty="0" smtClean="0"/>
              <a:t>preventative </a:t>
            </a:r>
            <a:r>
              <a:rPr lang="en-US" dirty="0"/>
              <a:t>services</a:t>
            </a:r>
          </a:p>
          <a:p>
            <a:pPr eaLnBrk="1" hangingPunct="1">
              <a:buFont typeface="Wingdings" pitchFamily="2" charset="2"/>
              <a:buChar char="Ø"/>
              <a:defRPr/>
            </a:pPr>
            <a:r>
              <a:rPr lang="en-US" dirty="0"/>
              <a:t>Living in high risk families</a:t>
            </a:r>
          </a:p>
          <a:p>
            <a:pPr eaLnBrk="1" hangingPunct="1">
              <a:buFont typeface="Wingdings" pitchFamily="2" charset="2"/>
              <a:buChar char="Ø"/>
              <a:defRPr/>
            </a:pPr>
            <a:r>
              <a:rPr lang="en-US" dirty="0"/>
              <a:t>Living in a state with a high level of premature death</a:t>
            </a:r>
          </a:p>
          <a:p>
            <a:pPr eaLnBrk="1" hangingPunct="1">
              <a:buFont typeface="Wingdings" pitchFamily="2" charset="2"/>
              <a:buNone/>
              <a:defRPr/>
            </a:pPr>
            <a:endParaRPr lang="en-US" sz="1800" dirty="0">
              <a:solidFill>
                <a:srgbClr val="000000"/>
              </a:solidFill>
            </a:endParaRPr>
          </a:p>
          <a:p>
            <a:pPr eaLnBrk="1" hangingPunct="1">
              <a:buFont typeface="Wingdings" pitchFamily="2" charset="2"/>
              <a:buNone/>
              <a:defRPr/>
            </a:pPr>
            <a:endParaRPr lang="en-US" sz="1800" dirty="0">
              <a:solidFill>
                <a:srgbClr val="000000"/>
              </a:solidFill>
            </a:endParaRPr>
          </a:p>
        </p:txBody>
      </p:sp>
      <p:sp>
        <p:nvSpPr>
          <p:cNvPr id="70660" name="Text Box 6"/>
          <p:cNvSpPr txBox="1">
            <a:spLocks noChangeArrowheads="1"/>
          </p:cNvSpPr>
          <p:nvPr/>
        </p:nvSpPr>
        <p:spPr bwMode="auto">
          <a:xfrm>
            <a:off x="2514600" y="6583363"/>
            <a:ext cx="4316413" cy="274637"/>
          </a:xfrm>
          <a:prstGeom prst="rect">
            <a:avLst/>
          </a:prstGeom>
          <a:noFill/>
          <a:ln w="9525">
            <a:noFill/>
            <a:miter lim="800000"/>
            <a:headEnd/>
            <a:tailEnd/>
          </a:ln>
        </p:spPr>
        <p:txBody>
          <a:bodyPr wrap="none">
            <a:spAutoFit/>
          </a:bodyPr>
          <a:lstStyle/>
          <a:p>
            <a:pPr eaLnBrk="0" hangingPunct="0"/>
            <a:r>
              <a:rPr lang="en-US" sz="1200" i="1" dirty="0">
                <a:solidFill>
                  <a:srgbClr val="000000"/>
                </a:solidFill>
              </a:rPr>
              <a:t>Prepared by the Community Service Council of Greater Tulsa</a:t>
            </a:r>
          </a:p>
        </p:txBody>
      </p:sp>
      <p:sp>
        <p:nvSpPr>
          <p:cNvPr id="70661"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ChangeArrowheads="1"/>
          </p:cNvSpPr>
          <p:nvPr/>
        </p:nvSpPr>
        <p:spPr bwMode="auto">
          <a:xfrm>
            <a:off x="533400" y="2209800"/>
            <a:ext cx="8153400" cy="2362200"/>
          </a:xfrm>
          <a:prstGeom prst="rect">
            <a:avLst/>
          </a:prstGeom>
          <a:noFill/>
          <a:ln w="9525">
            <a:noFill/>
            <a:miter lim="800000"/>
            <a:headEnd/>
            <a:tailEnd/>
          </a:ln>
          <a:effectLst/>
        </p:spPr>
        <p:txBody>
          <a:bodyPr lIns="92075" tIns="46038" rIns="92075" bIns="46038"/>
          <a:lstStyle/>
          <a:p>
            <a:pPr marL="342900" indent="-342900">
              <a:spcBef>
                <a:spcPct val="20000"/>
              </a:spcBef>
              <a:buClr>
                <a:schemeClr val="hlink"/>
              </a:buClr>
              <a:buFont typeface="Wingdings" pitchFamily="2" charset="2"/>
              <a:buBlip>
                <a:blip r:embed="rId3"/>
              </a:buBlip>
              <a:defRPr/>
            </a:pPr>
            <a:endParaRPr lang="en-US" sz="2400" dirty="0">
              <a:effectLst>
                <a:outerShdw blurRad="38100" dist="38100" dir="2700000" algn="tl">
                  <a:srgbClr val="FFFFFF"/>
                </a:outerShdw>
              </a:effectLst>
            </a:endParaRPr>
          </a:p>
          <a:p>
            <a:pPr marL="342900" indent="-342900">
              <a:spcBef>
                <a:spcPct val="20000"/>
              </a:spcBef>
              <a:buClr>
                <a:schemeClr val="hlink"/>
              </a:buClr>
              <a:buFont typeface="Wingdings" pitchFamily="2" charset="2"/>
              <a:buNone/>
              <a:defRPr/>
            </a:pPr>
            <a:endParaRPr lang="en-US" sz="2400" dirty="0">
              <a:effectLst>
                <a:outerShdw blurRad="38100" dist="38100" dir="2700000" algn="tl">
                  <a:srgbClr val="FFFFFF"/>
                </a:outerShdw>
              </a:effectLst>
            </a:endParaRPr>
          </a:p>
        </p:txBody>
      </p:sp>
      <p:sp>
        <p:nvSpPr>
          <p:cNvPr id="852995" name="Rectangle 3"/>
          <p:cNvSpPr>
            <a:spLocks noGrp="1" noChangeArrowheads="1"/>
          </p:cNvSpPr>
          <p:nvPr>
            <p:ph type="title"/>
          </p:nvPr>
        </p:nvSpPr>
        <p:spPr>
          <a:xfrm>
            <a:off x="685800" y="457200"/>
            <a:ext cx="7772400" cy="1143000"/>
          </a:xfrm>
        </p:spPr>
        <p:txBody>
          <a:bodyPr>
            <a:normAutofit fontScale="90000"/>
          </a:bodyPr>
          <a:lstStyle/>
          <a:p>
            <a:pPr eaLnBrk="1" hangingPunct="1">
              <a:defRPr/>
            </a:pPr>
            <a:r>
              <a:rPr lang="en-US" sz="4000" b="1" dirty="0"/>
              <a:t>The Adverse Childhood Experiences (ACE) Study</a:t>
            </a:r>
          </a:p>
        </p:txBody>
      </p:sp>
      <p:sp>
        <p:nvSpPr>
          <p:cNvPr id="852996" name="Rectangle 4"/>
          <p:cNvSpPr>
            <a:spLocks noGrp="1" noChangeArrowheads="1"/>
          </p:cNvSpPr>
          <p:nvPr>
            <p:ph idx="1"/>
          </p:nvPr>
        </p:nvSpPr>
        <p:spPr>
          <a:xfrm>
            <a:off x="609600" y="2133600"/>
            <a:ext cx="8229600" cy="4267200"/>
          </a:xfrm>
        </p:spPr>
        <p:txBody>
          <a:bodyPr/>
          <a:lstStyle/>
          <a:p>
            <a:pPr eaLnBrk="1" hangingPunct="1">
              <a:lnSpc>
                <a:spcPct val="80000"/>
              </a:lnSpc>
              <a:defRPr/>
            </a:pPr>
            <a:r>
              <a:rPr lang="en-US" sz="2400" dirty="0"/>
              <a:t>Major American research project that poses the question of whether and how childhood experiences affect adult health decades later</a:t>
            </a:r>
          </a:p>
          <a:p>
            <a:pPr eaLnBrk="1" hangingPunct="1">
              <a:lnSpc>
                <a:spcPct val="80000"/>
              </a:lnSpc>
              <a:defRPr/>
            </a:pPr>
            <a:endParaRPr lang="en-US" sz="2400" dirty="0"/>
          </a:p>
          <a:p>
            <a:pPr eaLnBrk="1" hangingPunct="1">
              <a:lnSpc>
                <a:spcPct val="80000"/>
              </a:lnSpc>
              <a:defRPr/>
            </a:pPr>
            <a:r>
              <a:rPr lang="en-US" sz="2400" dirty="0"/>
              <a:t>Provides compelling evidence that:</a:t>
            </a:r>
          </a:p>
          <a:p>
            <a:pPr lvl="1" eaLnBrk="1" hangingPunct="1">
              <a:lnSpc>
                <a:spcPct val="80000"/>
              </a:lnSpc>
              <a:defRPr/>
            </a:pPr>
            <a:r>
              <a:rPr lang="en-US" sz="2000" dirty="0"/>
              <a:t>Adverse childhood experiences are surprisingly common</a:t>
            </a:r>
          </a:p>
          <a:p>
            <a:pPr lvl="1" eaLnBrk="1" hangingPunct="1">
              <a:lnSpc>
                <a:spcPct val="80000"/>
              </a:lnSpc>
              <a:defRPr/>
            </a:pPr>
            <a:r>
              <a:rPr lang="en-US" sz="2000" dirty="0"/>
              <a:t>ACE’s happen even in “the best of families”</a:t>
            </a:r>
          </a:p>
          <a:p>
            <a:pPr lvl="1" eaLnBrk="1" hangingPunct="1">
              <a:lnSpc>
                <a:spcPct val="80000"/>
              </a:lnSpc>
              <a:defRPr/>
            </a:pPr>
            <a:r>
              <a:rPr lang="en-US" sz="2000" dirty="0"/>
              <a:t>ACE’s have long-term, damaging consequences</a:t>
            </a:r>
          </a:p>
          <a:p>
            <a:pPr eaLnBrk="1" hangingPunct="1">
              <a:lnSpc>
                <a:spcPct val="80000"/>
              </a:lnSpc>
              <a:defRPr/>
            </a:pPr>
            <a:endParaRPr lang="en-US" sz="2400" dirty="0"/>
          </a:p>
          <a:p>
            <a:pPr eaLnBrk="1" hangingPunct="1">
              <a:lnSpc>
                <a:spcPct val="80000"/>
              </a:lnSpc>
              <a:defRPr/>
            </a:pPr>
            <a:r>
              <a:rPr lang="en-US" sz="2400" dirty="0"/>
              <a:t>Findings reveal powerful relationships between emotional experiences as children and physical and mental health as adults</a:t>
            </a:r>
          </a:p>
        </p:txBody>
      </p:sp>
      <p:sp>
        <p:nvSpPr>
          <p:cNvPr id="75781" name="Text Box 7"/>
          <p:cNvSpPr txBox="1">
            <a:spLocks noChangeArrowheads="1"/>
          </p:cNvSpPr>
          <p:nvPr/>
        </p:nvSpPr>
        <p:spPr bwMode="auto">
          <a:xfrm>
            <a:off x="685800" y="6400800"/>
            <a:ext cx="8229600" cy="457200"/>
          </a:xfrm>
          <a:prstGeom prst="rect">
            <a:avLst/>
          </a:prstGeom>
          <a:noFill/>
          <a:ln w="12700" cap="sq">
            <a:noFill/>
            <a:miter lim="800000"/>
            <a:headEnd type="none" w="sm" len="sm"/>
            <a:tailEnd type="none" w="sm" len="sm"/>
          </a:ln>
        </p:spPr>
        <p:txBody>
          <a:bodyPr>
            <a:spAutoFit/>
          </a:bodyPr>
          <a:lstStyle/>
          <a:p>
            <a:r>
              <a:rPr lang="en-US" sz="1200" i="1" dirty="0"/>
              <a:t>Source:  The Adverse Childhood Experiences Study website:  www.acestudy.org, “About the Adverse Childhood Experiences Study.”</a:t>
            </a:r>
          </a:p>
        </p:txBody>
      </p:sp>
      <p:sp>
        <p:nvSpPr>
          <p:cNvPr id="7"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09600"/>
            <a:ext cx="8686800" cy="838200"/>
          </a:xfrm>
        </p:spPr>
        <p:txBody>
          <a:bodyPr>
            <a:normAutofit fontScale="90000"/>
          </a:bodyPr>
          <a:lstStyle/>
          <a:p>
            <a:r>
              <a:rPr lang="en-US" b="1" dirty="0" smtClean="0"/>
              <a:t>The Adverse Childhood Experiences (ACE) Study Pyramid</a:t>
            </a:r>
            <a:endParaRPr lang="en-US" dirty="0"/>
          </a:p>
        </p:txBody>
      </p:sp>
      <p:graphicFrame>
        <p:nvGraphicFramePr>
          <p:cNvPr id="7" name="Content Placeholder 6"/>
          <p:cNvGraphicFramePr>
            <a:graphicFrameLocks noGrp="1"/>
          </p:cNvGraphicFramePr>
          <p:nvPr>
            <p:ph idx="1"/>
          </p:nvPr>
        </p:nvGraphicFramePr>
        <p:xfrm>
          <a:off x="2286000" y="1752599"/>
          <a:ext cx="6324600" cy="3886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
        <p:nvSpPr>
          <p:cNvPr id="9" name="Up Arrow 8"/>
          <p:cNvSpPr/>
          <p:nvPr/>
        </p:nvSpPr>
        <p:spPr>
          <a:xfrm>
            <a:off x="1295400" y="2209800"/>
            <a:ext cx="228600" cy="3276600"/>
          </a:xfrm>
          <a:prstGeom prst="upArrow">
            <a:avLst/>
          </a:prstGeom>
          <a:gradFill flip="none" rotWithShape="1">
            <a:gsLst>
              <a:gs pos="0">
                <a:srgbClr val="000000">
                  <a:tint val="66000"/>
                  <a:satMod val="160000"/>
                </a:srgbClr>
              </a:gs>
              <a:gs pos="50000">
                <a:srgbClr val="000000">
                  <a:tint val="44500"/>
                  <a:satMod val="160000"/>
                </a:srgbClr>
              </a:gs>
              <a:gs pos="100000">
                <a:srgbClr val="000000">
                  <a:tint val="23500"/>
                  <a:satMod val="160000"/>
                </a:srgbClr>
              </a:gs>
            </a:gsLst>
            <a:lin ang="5400000" scaled="1"/>
            <a:tileRect/>
          </a:gra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TextBox 9"/>
          <p:cNvSpPr txBox="1"/>
          <p:nvPr/>
        </p:nvSpPr>
        <p:spPr>
          <a:xfrm>
            <a:off x="890837" y="5486400"/>
            <a:ext cx="1090363" cy="307777"/>
          </a:xfrm>
          <a:prstGeom prst="rect">
            <a:avLst/>
          </a:prstGeom>
          <a:noFill/>
        </p:spPr>
        <p:txBody>
          <a:bodyPr wrap="none" rtlCol="0">
            <a:spAutoFit/>
          </a:bodyPr>
          <a:lstStyle/>
          <a:p>
            <a:r>
              <a:rPr lang="en-US" sz="1400" dirty="0" smtClean="0"/>
              <a:t>Conception</a:t>
            </a:r>
            <a:endParaRPr lang="en-US" sz="1400" dirty="0"/>
          </a:p>
        </p:txBody>
      </p:sp>
      <p:sp>
        <p:nvSpPr>
          <p:cNvPr id="11" name="TextBox 10"/>
          <p:cNvSpPr txBox="1"/>
          <p:nvPr/>
        </p:nvSpPr>
        <p:spPr>
          <a:xfrm>
            <a:off x="1066800" y="1902023"/>
            <a:ext cx="662361" cy="307777"/>
          </a:xfrm>
          <a:prstGeom prst="rect">
            <a:avLst/>
          </a:prstGeom>
          <a:noFill/>
        </p:spPr>
        <p:txBody>
          <a:bodyPr wrap="none" rtlCol="0">
            <a:spAutoFit/>
          </a:bodyPr>
          <a:lstStyle/>
          <a:p>
            <a:r>
              <a:rPr lang="en-US" sz="1400" dirty="0" smtClean="0"/>
              <a:t>Death</a:t>
            </a:r>
            <a:endParaRPr lang="en-US" sz="1400" dirty="0"/>
          </a:p>
        </p:txBody>
      </p:sp>
      <p:sp>
        <p:nvSpPr>
          <p:cNvPr id="12" name="TextBox 11"/>
          <p:cNvSpPr txBox="1"/>
          <p:nvPr/>
        </p:nvSpPr>
        <p:spPr>
          <a:xfrm>
            <a:off x="2057400" y="5638800"/>
            <a:ext cx="6858000" cy="646331"/>
          </a:xfrm>
          <a:prstGeom prst="rect">
            <a:avLst/>
          </a:prstGeom>
          <a:noFill/>
        </p:spPr>
        <p:txBody>
          <a:bodyPr wrap="square" rtlCol="0">
            <a:spAutoFit/>
          </a:bodyPr>
          <a:lstStyle/>
          <a:p>
            <a:pPr algn="ctr"/>
            <a:r>
              <a:rPr lang="en-US" dirty="0" smtClean="0"/>
              <a:t>Mechanisms by which Adverse Childhood Experiences Influence Health and Well-being throughout the Lifespan</a:t>
            </a:r>
            <a:endParaRPr lang="en-US" dirty="0"/>
          </a:p>
        </p:txBody>
      </p:sp>
      <p:sp>
        <p:nvSpPr>
          <p:cNvPr id="13" name="Text Box 5"/>
          <p:cNvSpPr txBox="1">
            <a:spLocks noChangeArrowheads="1"/>
          </p:cNvSpPr>
          <p:nvPr/>
        </p:nvSpPr>
        <p:spPr bwMode="auto">
          <a:xfrm>
            <a:off x="685800" y="6400800"/>
            <a:ext cx="8229600" cy="457200"/>
          </a:xfrm>
          <a:prstGeom prst="rect">
            <a:avLst/>
          </a:prstGeom>
          <a:noFill/>
          <a:ln w="12700" cap="sq">
            <a:noFill/>
            <a:miter lim="800000"/>
            <a:headEnd type="none" w="sm" len="sm"/>
            <a:tailEnd type="none" w="sm" len="sm"/>
          </a:ln>
        </p:spPr>
        <p:txBody>
          <a:bodyPr>
            <a:spAutoFit/>
          </a:bodyPr>
          <a:lstStyle/>
          <a:p>
            <a:r>
              <a:rPr lang="en-US" sz="1200" i="1" dirty="0"/>
              <a:t>Source:  The Adverse Childhood Experiences Study website:  www.acestudy.org, “About the Adverse Childhood Experiences Study.”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p:cNvSpPr>
            <a:spLocks noGrp="1" noChangeArrowheads="1"/>
          </p:cNvSpPr>
          <p:nvPr>
            <p:ph type="title"/>
          </p:nvPr>
        </p:nvSpPr>
        <p:spPr>
          <a:xfrm>
            <a:off x="301752" y="381000"/>
            <a:ext cx="8686800" cy="841248"/>
          </a:xfrm>
        </p:spPr>
        <p:txBody>
          <a:bodyPr/>
          <a:lstStyle/>
          <a:p>
            <a:pPr eaLnBrk="1" hangingPunct="1">
              <a:defRPr/>
            </a:pPr>
            <a:r>
              <a:rPr lang="en-US" sz="4000" b="1" dirty="0"/>
              <a:t>Adverse Childhood Experiences…</a:t>
            </a:r>
          </a:p>
        </p:txBody>
      </p:sp>
      <p:sp>
        <p:nvSpPr>
          <p:cNvPr id="855043" name="Rectangle 3"/>
          <p:cNvSpPr>
            <a:spLocks noGrp="1" noChangeArrowheads="1"/>
          </p:cNvSpPr>
          <p:nvPr>
            <p:ph sz="half" idx="1"/>
          </p:nvPr>
        </p:nvSpPr>
        <p:spPr>
          <a:xfrm>
            <a:off x="609600" y="2362200"/>
            <a:ext cx="3810000" cy="3962400"/>
          </a:xfrm>
        </p:spPr>
        <p:txBody>
          <a:bodyPr/>
          <a:lstStyle/>
          <a:p>
            <a:pPr eaLnBrk="1" hangingPunct="1">
              <a:defRPr/>
            </a:pPr>
            <a:r>
              <a:rPr lang="en-US" sz="2400"/>
              <a:t>Recurrent physical abuse</a:t>
            </a:r>
          </a:p>
          <a:p>
            <a:pPr eaLnBrk="1" hangingPunct="1">
              <a:defRPr/>
            </a:pPr>
            <a:r>
              <a:rPr lang="en-US" sz="2400"/>
              <a:t>Recurrent emotional abuse</a:t>
            </a:r>
          </a:p>
          <a:p>
            <a:pPr eaLnBrk="1" hangingPunct="1">
              <a:defRPr/>
            </a:pPr>
            <a:r>
              <a:rPr lang="en-US" sz="2400"/>
              <a:t>Sexual abuse</a:t>
            </a:r>
          </a:p>
          <a:p>
            <a:pPr eaLnBrk="1" hangingPunct="1">
              <a:defRPr/>
            </a:pPr>
            <a:r>
              <a:rPr lang="en-US" sz="2400"/>
              <a:t>An alcohol or drug abuser</a:t>
            </a:r>
          </a:p>
          <a:p>
            <a:pPr eaLnBrk="1" hangingPunct="1">
              <a:defRPr/>
            </a:pPr>
            <a:r>
              <a:rPr lang="en-US" sz="2400"/>
              <a:t>An incarcerated household member</a:t>
            </a:r>
          </a:p>
          <a:p>
            <a:pPr eaLnBrk="1" hangingPunct="1">
              <a:defRPr/>
            </a:pPr>
            <a:endParaRPr lang="en-US" sz="2400"/>
          </a:p>
          <a:p>
            <a:pPr lvl="1" eaLnBrk="1" hangingPunct="1">
              <a:defRPr/>
            </a:pPr>
            <a:endParaRPr lang="en-US"/>
          </a:p>
        </p:txBody>
      </p:sp>
      <p:sp>
        <p:nvSpPr>
          <p:cNvPr id="855045" name="Rectangle 5"/>
          <p:cNvSpPr>
            <a:spLocks noGrp="1" noChangeArrowheads="1"/>
          </p:cNvSpPr>
          <p:nvPr>
            <p:ph sz="half" idx="2"/>
          </p:nvPr>
        </p:nvSpPr>
        <p:spPr>
          <a:xfrm>
            <a:off x="5029200" y="2362200"/>
            <a:ext cx="3810000" cy="4114800"/>
          </a:xfrm>
        </p:spPr>
        <p:txBody>
          <a:bodyPr/>
          <a:lstStyle/>
          <a:p>
            <a:pPr eaLnBrk="1" hangingPunct="1">
              <a:defRPr/>
            </a:pPr>
            <a:r>
              <a:rPr lang="en-US" sz="2400"/>
              <a:t>Someone who is chronically depressed, suicidal, institutionalized or mentally ill</a:t>
            </a:r>
          </a:p>
          <a:p>
            <a:pPr eaLnBrk="1" hangingPunct="1">
              <a:defRPr/>
            </a:pPr>
            <a:r>
              <a:rPr lang="en-US" sz="2400"/>
              <a:t>Mother being treated violently</a:t>
            </a:r>
          </a:p>
          <a:p>
            <a:pPr eaLnBrk="1" hangingPunct="1">
              <a:defRPr/>
            </a:pPr>
            <a:r>
              <a:rPr lang="en-US" sz="2400"/>
              <a:t>One or no parents</a:t>
            </a:r>
          </a:p>
          <a:p>
            <a:pPr eaLnBrk="1" hangingPunct="1">
              <a:defRPr/>
            </a:pPr>
            <a:r>
              <a:rPr lang="en-US" sz="2400"/>
              <a:t>Emotional or physical neglect</a:t>
            </a:r>
          </a:p>
        </p:txBody>
      </p:sp>
      <p:sp>
        <p:nvSpPr>
          <p:cNvPr id="77830" name="Text Box 6"/>
          <p:cNvSpPr txBox="1">
            <a:spLocks noChangeArrowheads="1"/>
          </p:cNvSpPr>
          <p:nvPr/>
        </p:nvSpPr>
        <p:spPr bwMode="auto">
          <a:xfrm>
            <a:off x="685800" y="6400800"/>
            <a:ext cx="8229600" cy="457200"/>
          </a:xfrm>
          <a:prstGeom prst="rect">
            <a:avLst/>
          </a:prstGeom>
          <a:noFill/>
          <a:ln w="12700" cap="sq">
            <a:noFill/>
            <a:miter lim="800000"/>
            <a:headEnd type="none" w="sm" len="sm"/>
            <a:tailEnd type="none" w="sm" len="sm"/>
          </a:ln>
        </p:spPr>
        <p:txBody>
          <a:bodyPr>
            <a:spAutoFit/>
          </a:bodyPr>
          <a:lstStyle/>
          <a:p>
            <a:r>
              <a:rPr lang="en-US" sz="1200" i="1"/>
              <a:t>Source:  The Adverse Childhood Experiences Study website:  www.acestudy.org, “What are Adverse Childhood Experieinces (ACE’s).”</a:t>
            </a:r>
          </a:p>
        </p:txBody>
      </p:sp>
      <p:sp>
        <p:nvSpPr>
          <p:cNvPr id="8"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
        <p:nvSpPr>
          <p:cNvPr id="10" name="Rectangle 2"/>
          <p:cNvSpPr txBox="1">
            <a:spLocks noChangeArrowheads="1"/>
          </p:cNvSpPr>
          <p:nvPr/>
        </p:nvSpPr>
        <p:spPr>
          <a:xfrm>
            <a:off x="609600" y="1371600"/>
            <a:ext cx="7848600" cy="838200"/>
          </a:xfrm>
          <a:prstGeom prst="rect">
            <a:avLst/>
          </a:prstGeom>
        </p:spPr>
        <p:txBody>
          <a:bodyPr vert="horz"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…growing</a:t>
            </a:r>
            <a:r>
              <a:rPr kumimoji="0" lang="en-US" sz="2800" b="1"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up in a household with:</a:t>
            </a:r>
            <a:endParaRPr kumimoji="0" lang="en-US" sz="2800" b="1"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78" name="Rectangle 14"/>
          <p:cNvSpPr>
            <a:spLocks noGrp="1" noChangeArrowheads="1"/>
          </p:cNvSpPr>
          <p:nvPr>
            <p:ph type="title"/>
          </p:nvPr>
        </p:nvSpPr>
        <p:spPr>
          <a:xfrm>
            <a:off x="685800" y="1143000"/>
            <a:ext cx="8001000" cy="1143000"/>
          </a:xfrm>
        </p:spPr>
        <p:txBody>
          <a:bodyPr>
            <a:normAutofit/>
          </a:bodyPr>
          <a:lstStyle/>
          <a:p>
            <a:pPr algn="ctr" eaLnBrk="1" hangingPunct="1">
              <a:defRPr/>
            </a:pPr>
            <a:r>
              <a:rPr lang="en-US" sz="2800" b="1" dirty="0"/>
              <a:t>…Lead to Health-Risk Behaviors…</a:t>
            </a:r>
          </a:p>
        </p:txBody>
      </p:sp>
      <p:sp>
        <p:nvSpPr>
          <p:cNvPr id="856067" name="Rectangle 3"/>
          <p:cNvSpPr>
            <a:spLocks noGrp="1" noChangeArrowheads="1"/>
          </p:cNvSpPr>
          <p:nvPr>
            <p:ph sz="half" idx="1"/>
          </p:nvPr>
        </p:nvSpPr>
        <p:spPr>
          <a:xfrm>
            <a:off x="2895600" y="2362200"/>
            <a:ext cx="3810000" cy="3962400"/>
          </a:xfrm>
        </p:spPr>
        <p:txBody>
          <a:bodyPr/>
          <a:lstStyle/>
          <a:p>
            <a:pPr eaLnBrk="1" hangingPunct="1">
              <a:defRPr/>
            </a:pPr>
            <a:r>
              <a:rPr lang="en-US"/>
              <a:t>Smoking</a:t>
            </a:r>
          </a:p>
          <a:p>
            <a:pPr eaLnBrk="1" hangingPunct="1">
              <a:defRPr/>
            </a:pPr>
            <a:r>
              <a:rPr lang="en-US"/>
              <a:t>Overeating</a:t>
            </a:r>
          </a:p>
          <a:p>
            <a:pPr eaLnBrk="1" hangingPunct="1">
              <a:defRPr/>
            </a:pPr>
            <a:r>
              <a:rPr lang="en-US"/>
              <a:t>Physical inactivity</a:t>
            </a:r>
          </a:p>
          <a:p>
            <a:pPr eaLnBrk="1" hangingPunct="1">
              <a:defRPr/>
            </a:pPr>
            <a:r>
              <a:rPr lang="en-US"/>
              <a:t>Heavy alcohol use</a:t>
            </a:r>
          </a:p>
          <a:p>
            <a:pPr eaLnBrk="1" hangingPunct="1">
              <a:defRPr/>
            </a:pPr>
            <a:r>
              <a:rPr lang="en-US"/>
              <a:t>Drug use</a:t>
            </a:r>
          </a:p>
          <a:p>
            <a:pPr eaLnBrk="1" hangingPunct="1">
              <a:defRPr/>
            </a:pPr>
            <a:r>
              <a:rPr lang="en-US"/>
              <a:t>Promiscuity</a:t>
            </a:r>
          </a:p>
          <a:p>
            <a:pPr eaLnBrk="1" hangingPunct="1">
              <a:buFont typeface="Wingdings" pitchFamily="2" charset="2"/>
              <a:buNone/>
              <a:defRPr/>
            </a:pPr>
            <a:endParaRPr lang="en-US" sz="3200"/>
          </a:p>
        </p:txBody>
      </p:sp>
      <p:sp>
        <p:nvSpPr>
          <p:cNvPr id="78852" name="Text Box 4"/>
          <p:cNvSpPr txBox="1">
            <a:spLocks noChangeArrowheads="1"/>
          </p:cNvSpPr>
          <p:nvPr/>
        </p:nvSpPr>
        <p:spPr bwMode="auto">
          <a:xfrm>
            <a:off x="685800" y="6580188"/>
            <a:ext cx="5616575" cy="274637"/>
          </a:xfrm>
          <a:prstGeom prst="rect">
            <a:avLst/>
          </a:prstGeom>
          <a:noFill/>
          <a:ln w="12700" cap="sq">
            <a:noFill/>
            <a:miter lim="800000"/>
            <a:headEnd type="none" w="sm" len="sm"/>
            <a:tailEnd type="none" w="sm" len="sm"/>
          </a:ln>
        </p:spPr>
        <p:txBody>
          <a:bodyPr wrap="none">
            <a:spAutoFit/>
          </a:bodyPr>
          <a:lstStyle/>
          <a:p>
            <a:r>
              <a:rPr lang="en-US" sz="1200" i="1"/>
              <a:t>Source:  The Adverse Childhood Experiences Study website:  www.acestudy.org</a:t>
            </a:r>
          </a:p>
        </p:txBody>
      </p:sp>
      <p:sp>
        <p:nvSpPr>
          <p:cNvPr id="6"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p:cNvSpPr>
            <a:spLocks noGrp="1" noChangeArrowheads="1"/>
          </p:cNvSpPr>
          <p:nvPr>
            <p:ph type="title"/>
          </p:nvPr>
        </p:nvSpPr>
        <p:spPr>
          <a:xfrm>
            <a:off x="533400" y="990600"/>
            <a:ext cx="8001000" cy="1143000"/>
          </a:xfrm>
        </p:spPr>
        <p:txBody>
          <a:bodyPr>
            <a:normAutofit/>
          </a:bodyPr>
          <a:lstStyle/>
          <a:p>
            <a:pPr algn="ctr" eaLnBrk="1" hangingPunct="1">
              <a:defRPr/>
            </a:pPr>
            <a:r>
              <a:rPr lang="en-US" sz="2800" b="1" dirty="0"/>
              <a:t>…Which Cause Disease, Disability and Social Problems in Adulthood</a:t>
            </a:r>
          </a:p>
        </p:txBody>
      </p:sp>
      <p:sp>
        <p:nvSpPr>
          <p:cNvPr id="857091" name="Rectangle 3"/>
          <p:cNvSpPr>
            <a:spLocks noGrp="1" noChangeArrowheads="1"/>
          </p:cNvSpPr>
          <p:nvPr>
            <p:ph sz="half" idx="1"/>
          </p:nvPr>
        </p:nvSpPr>
        <p:spPr>
          <a:xfrm>
            <a:off x="4648200" y="2209800"/>
            <a:ext cx="3810000" cy="3962400"/>
          </a:xfrm>
        </p:spPr>
        <p:txBody>
          <a:bodyPr/>
          <a:lstStyle/>
          <a:p>
            <a:pPr eaLnBrk="1" hangingPunct="1">
              <a:defRPr/>
            </a:pPr>
            <a:r>
              <a:rPr lang="en-US" sz="2400" dirty="0"/>
              <a:t>Heart disease</a:t>
            </a:r>
          </a:p>
          <a:p>
            <a:pPr eaLnBrk="1" hangingPunct="1">
              <a:defRPr/>
            </a:pPr>
            <a:r>
              <a:rPr lang="en-US" sz="2400" dirty="0"/>
              <a:t>Cancer</a:t>
            </a:r>
          </a:p>
          <a:p>
            <a:pPr eaLnBrk="1" hangingPunct="1">
              <a:defRPr/>
            </a:pPr>
            <a:r>
              <a:rPr lang="en-US" sz="2400" dirty="0"/>
              <a:t>Chronic lung and liver disease</a:t>
            </a:r>
          </a:p>
          <a:p>
            <a:pPr eaLnBrk="1" hangingPunct="1">
              <a:defRPr/>
            </a:pPr>
            <a:r>
              <a:rPr lang="en-US" sz="2400" dirty="0"/>
              <a:t>Stroke </a:t>
            </a:r>
          </a:p>
          <a:p>
            <a:pPr eaLnBrk="1" hangingPunct="1">
              <a:defRPr/>
            </a:pPr>
            <a:r>
              <a:rPr lang="en-US" sz="2400" dirty="0"/>
              <a:t>Diabetes</a:t>
            </a:r>
          </a:p>
          <a:p>
            <a:pPr eaLnBrk="1" hangingPunct="1">
              <a:defRPr/>
            </a:pPr>
            <a:r>
              <a:rPr lang="en-US" sz="2400" dirty="0"/>
              <a:t>Sexually transmitted diseases</a:t>
            </a:r>
            <a:endParaRPr lang="en-US" dirty="0"/>
          </a:p>
        </p:txBody>
      </p:sp>
      <p:sp>
        <p:nvSpPr>
          <p:cNvPr id="857092" name="Rectangle 4"/>
          <p:cNvSpPr>
            <a:spLocks noGrp="1" noChangeArrowheads="1"/>
          </p:cNvSpPr>
          <p:nvPr>
            <p:ph sz="half" idx="2"/>
          </p:nvPr>
        </p:nvSpPr>
        <p:spPr>
          <a:xfrm>
            <a:off x="1066800" y="2209800"/>
            <a:ext cx="3810000" cy="4114800"/>
          </a:xfrm>
        </p:spPr>
        <p:txBody>
          <a:bodyPr/>
          <a:lstStyle/>
          <a:p>
            <a:pPr eaLnBrk="1" hangingPunct="1">
              <a:defRPr/>
            </a:pPr>
            <a:r>
              <a:rPr lang="en-US" sz="2400" dirty="0"/>
              <a:t>Nicotine addiction</a:t>
            </a:r>
          </a:p>
          <a:p>
            <a:pPr eaLnBrk="1" hangingPunct="1">
              <a:defRPr/>
            </a:pPr>
            <a:r>
              <a:rPr lang="en-US" sz="2400" dirty="0"/>
              <a:t>Alcoholism</a:t>
            </a:r>
          </a:p>
          <a:p>
            <a:pPr eaLnBrk="1" hangingPunct="1">
              <a:defRPr/>
            </a:pPr>
            <a:r>
              <a:rPr lang="en-US" sz="2400" dirty="0"/>
              <a:t>Drug addiction</a:t>
            </a:r>
          </a:p>
          <a:p>
            <a:pPr eaLnBrk="1" hangingPunct="1">
              <a:defRPr/>
            </a:pPr>
            <a:r>
              <a:rPr lang="en-US" sz="2400" dirty="0"/>
              <a:t>Obesity</a:t>
            </a:r>
          </a:p>
          <a:p>
            <a:pPr eaLnBrk="1" hangingPunct="1">
              <a:defRPr/>
            </a:pPr>
            <a:r>
              <a:rPr lang="en-US" sz="2400" dirty="0"/>
              <a:t>Depression</a:t>
            </a:r>
          </a:p>
          <a:p>
            <a:pPr eaLnBrk="1" hangingPunct="1">
              <a:defRPr/>
            </a:pPr>
            <a:r>
              <a:rPr lang="en-US" sz="2400" dirty="0"/>
              <a:t>Suicide</a:t>
            </a:r>
          </a:p>
          <a:p>
            <a:pPr eaLnBrk="1" hangingPunct="1">
              <a:defRPr/>
            </a:pPr>
            <a:r>
              <a:rPr lang="en-US" sz="2400" dirty="0"/>
              <a:t>Injuries</a:t>
            </a:r>
          </a:p>
          <a:p>
            <a:pPr eaLnBrk="1" hangingPunct="1">
              <a:defRPr/>
            </a:pPr>
            <a:r>
              <a:rPr lang="en-US" sz="2400" dirty="0"/>
              <a:t>Unintentional pregnancy</a:t>
            </a:r>
          </a:p>
        </p:txBody>
      </p:sp>
      <p:sp>
        <p:nvSpPr>
          <p:cNvPr id="79877" name="Text Box 5"/>
          <p:cNvSpPr txBox="1">
            <a:spLocks noChangeArrowheads="1"/>
          </p:cNvSpPr>
          <p:nvPr/>
        </p:nvSpPr>
        <p:spPr bwMode="auto">
          <a:xfrm>
            <a:off x="685800" y="6400800"/>
            <a:ext cx="8305800" cy="457200"/>
          </a:xfrm>
          <a:prstGeom prst="rect">
            <a:avLst/>
          </a:prstGeom>
          <a:noFill/>
          <a:ln w="12700" cap="sq">
            <a:noFill/>
            <a:miter lim="800000"/>
            <a:headEnd type="none" w="sm" len="sm"/>
            <a:tailEnd type="none" w="sm" len="sm"/>
          </a:ln>
        </p:spPr>
        <p:txBody>
          <a:bodyPr>
            <a:spAutoFit/>
          </a:bodyPr>
          <a:lstStyle/>
          <a:p>
            <a:r>
              <a:rPr lang="en-US" sz="1200" i="1" dirty="0"/>
              <a:t>Source:  </a:t>
            </a:r>
            <a:r>
              <a:rPr lang="en-US" sz="1200" i="1" dirty="0" err="1"/>
              <a:t>Felitti</a:t>
            </a:r>
            <a:r>
              <a:rPr lang="en-US" sz="1200" i="1" dirty="0"/>
              <a:t>, Vincent J., “The Relationship of Adverse Childhood Experiences to Adult Health:  Turning gold into lead;” CDC Media Relations, May 14, 1998, “Adult Health Problems Linked to Traumatic Childhood Experiences.”</a:t>
            </a:r>
          </a:p>
        </p:txBody>
      </p:sp>
      <p:sp>
        <p:nvSpPr>
          <p:cNvPr id="7"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graphicFrame>
        <p:nvGraphicFramePr>
          <p:cNvPr id="29699" name="Object 2"/>
          <p:cNvGraphicFramePr>
            <a:graphicFrameLocks noChangeAspect="1"/>
          </p:cNvGraphicFramePr>
          <p:nvPr>
            <p:extLst>
              <p:ext uri="{D42A27DB-BD31-4B8C-83A1-F6EECF244321}">
                <p14:modId xmlns:p14="http://schemas.microsoft.com/office/powerpoint/2010/main" val="2983039429"/>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143845" name="Presentation" r:id="rId4" imgW="5394960" imgH="4056840" progId="HGW.Pres.4">
                  <p:embed/>
                </p:oleObj>
              </mc:Choice>
              <mc:Fallback>
                <p:oleObj name="Presentation" r:id="rId4" imgW="5394960" imgH="4056840" progId="HGW.Pres.4">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graphicFrame>
        <p:nvGraphicFramePr>
          <p:cNvPr id="30723" name="Object 8"/>
          <p:cNvGraphicFramePr>
            <a:graphicFrameLocks noChangeAspect="1"/>
          </p:cNvGraphicFramePr>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144862" name="Presentation" r:id="rId4" imgW="5394960" imgH="4056840" progId="HGW.Pres.4">
                  <p:embed/>
                </p:oleObj>
              </mc:Choice>
              <mc:Fallback>
                <p:oleObj name="Presentation" r:id="rId4" imgW="5394960" imgH="4056840" progId="HGW.Pres.4">
                  <p:embed/>
                  <p:pic>
                    <p:nvPicPr>
                      <p:cNvPr id="0"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3"/>
          <p:cNvGraphicFramePr>
            <a:graphicFrameLocks noChangeAspect="1"/>
          </p:cNvGraphicFramePr>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33823" name="Presentation" r:id="rId4" imgW="5394960" imgH="4056840" progId="HGW.Pres.4">
                  <p:embed/>
                </p:oleObj>
              </mc:Choice>
              <mc:Fallback>
                <p:oleObj name="Presentation" r:id="rId4" imgW="5394960" imgH="4056840" progId="HGW.Pres.4">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3"/>
          <p:cNvGraphicFramePr>
            <a:graphicFrameLocks noChangeAspect="1"/>
          </p:cNvGraphicFramePr>
          <p:nvPr>
            <p:extLst>
              <p:ext uri="{D42A27DB-BD31-4B8C-83A1-F6EECF244321}">
                <p14:modId xmlns:p14="http://schemas.microsoft.com/office/powerpoint/2010/main" val="1394419891"/>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35875" name="Presentation" r:id="rId4" imgW="5394960" imgH="4056840" progId="HGW.Pres.4">
                  <p:embed/>
                </p:oleObj>
              </mc:Choice>
              <mc:Fallback>
                <p:oleObj name="Presentation" r:id="rId4" imgW="5394960" imgH="4056840" progId="HGW.Pres.4">
                  <p:embed/>
                  <p:pic>
                    <p:nvPicPr>
                      <p:cNvPr id="0"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ChangeArrowheads="1"/>
          </p:cNvSpPr>
          <p:nvPr/>
        </p:nvSpPr>
        <p:spPr bwMode="auto">
          <a:xfrm>
            <a:off x="2514600" y="6583363"/>
            <a:ext cx="4316413" cy="274637"/>
          </a:xfrm>
          <a:prstGeom prst="rect">
            <a:avLst/>
          </a:prstGeom>
          <a:noFill/>
          <a:ln w="9525">
            <a:noFill/>
            <a:miter lim="800000"/>
            <a:headEnd/>
            <a:tailEnd/>
          </a:ln>
        </p:spPr>
        <p:txBody>
          <a:bodyPr wrap="none">
            <a:spAutoFit/>
          </a:bodyPr>
          <a:lstStyle/>
          <a:p>
            <a:pPr eaLnBrk="0" hangingPunct="0"/>
            <a:r>
              <a:rPr lang="en-US" sz="1200" i="1">
                <a:solidFill>
                  <a:srgbClr val="000000"/>
                </a:solidFill>
              </a:rPr>
              <a:t>Prepared by the Community Service Council of Greater Tulsa</a:t>
            </a:r>
          </a:p>
        </p:txBody>
      </p:sp>
      <p:graphicFrame>
        <p:nvGraphicFramePr>
          <p:cNvPr id="36866" name="Object 3"/>
          <p:cNvGraphicFramePr>
            <a:graphicFrameLocks noChangeAspect="1"/>
          </p:cNvGraphicFramePr>
          <p:nvPr>
            <p:extLst>
              <p:ext uri="{D42A27DB-BD31-4B8C-83A1-F6EECF244321}">
                <p14:modId xmlns:p14="http://schemas.microsoft.com/office/powerpoint/2010/main" val="236105913"/>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36898" name="Presentation" r:id="rId4" imgW="5394960" imgH="4056840" progId="HGW.Pres.4">
                  <p:embed/>
                </p:oleObj>
              </mc:Choice>
              <mc:Fallback>
                <p:oleObj name="Presentation" r:id="rId4" imgW="5394960" imgH="4056840" progId="HGW.Pres.4">
                  <p:embed/>
                  <p:pic>
                    <p:nvPicPr>
                      <p:cNvPr id="0"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3"/>
          <p:cNvGraphicFramePr>
            <a:graphicFrameLocks noChangeAspect="1"/>
          </p:cNvGraphicFramePr>
          <p:nvPr>
            <p:extLst>
              <p:ext uri="{D42A27DB-BD31-4B8C-83A1-F6EECF244321}">
                <p14:modId xmlns:p14="http://schemas.microsoft.com/office/powerpoint/2010/main" val="549169721"/>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37921" name="Presentation" r:id="rId4" imgW="5394960" imgH="4056840" progId="HGW.Pres.4">
                  <p:embed/>
                </p:oleObj>
              </mc:Choice>
              <mc:Fallback>
                <p:oleObj name="Presentation" r:id="rId4" imgW="5394960" imgH="4056840" progId="HGW.Pres.4">
                  <p:embed/>
                  <p:pic>
                    <p:nvPicPr>
                      <p:cNvPr id="0"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2" name="Object 2"/>
          <p:cNvGraphicFramePr>
            <a:graphicFrameLocks noChangeAspect="1"/>
          </p:cNvGraphicFramePr>
          <p:nvPr>
            <p:extLst>
              <p:ext uri="{D42A27DB-BD31-4B8C-83A1-F6EECF244321}">
                <p14:modId xmlns:p14="http://schemas.microsoft.com/office/powerpoint/2010/main" val="807992287"/>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145894" name="Presentation" r:id="rId4" imgW="5394960" imgH="4056840" progId="HGW.Pres.4">
                  <p:embed/>
                </p:oleObj>
              </mc:Choice>
              <mc:Fallback>
                <p:oleObj name="Presentation" r:id="rId4" imgW="5394960" imgH="4056840" progId="HGW.Pres.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3266295" y="3244334"/>
            <a:ext cx="6858000" cy="369332"/>
          </a:xfrm>
          <a:prstGeom prst="rect">
            <a:avLst/>
          </a:prstGeom>
          <a:noFill/>
          <a:ln w="12700" cap="sq">
            <a:noFill/>
            <a:miter lim="800000"/>
            <a:headEnd type="none" w="sm" len="sm"/>
            <a:tailEnd type="none" w="sm" len="sm"/>
          </a:ln>
        </p:spPr>
        <p:txBody>
          <a:bodyPr wrap="square">
            <a:spAutoFit/>
          </a:bodyPr>
          <a:lstStyle/>
          <a:p>
            <a:pPr algn="ctr">
              <a:defRPr/>
            </a:pPr>
            <a:r>
              <a:rPr lang="en-US" b="1" spc="600" dirty="0" smtClean="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rPr>
              <a:t>CHILD INDICATORS</a:t>
            </a:r>
            <a:endParaRPr lang="en-US" b="1" spc="600" dirty="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10" name="Rectangle 2"/>
          <p:cNvSpPr>
            <a:spLocks noGrp="1" noChangeArrowheads="1"/>
          </p:cNvSpPr>
          <p:nvPr>
            <p:ph type="title"/>
          </p:nvPr>
        </p:nvSpPr>
        <p:spPr>
          <a:xfrm>
            <a:off x="533400" y="381000"/>
            <a:ext cx="8077200" cy="838200"/>
          </a:xfrm>
        </p:spPr>
        <p:txBody>
          <a:bodyPr/>
          <a:lstStyle/>
          <a:p>
            <a:pPr eaLnBrk="1" hangingPunct="1">
              <a:defRPr/>
            </a:pPr>
            <a:r>
              <a:rPr lang="en-US" sz="4000" dirty="0"/>
              <a:t>Child Abuse &amp; Neglect</a:t>
            </a:r>
          </a:p>
        </p:txBody>
      </p:sp>
      <p:sp>
        <p:nvSpPr>
          <p:cNvPr id="74755" name="Rectangle 8"/>
          <p:cNvSpPr>
            <a:spLocks noGrp="1" noChangeArrowheads="1"/>
          </p:cNvSpPr>
          <p:nvPr>
            <p:ph idx="1"/>
          </p:nvPr>
        </p:nvSpPr>
        <p:spPr>
          <a:xfrm>
            <a:off x="457200" y="1600200"/>
            <a:ext cx="8229600" cy="5257800"/>
          </a:xfrm>
        </p:spPr>
        <p:txBody>
          <a:bodyPr/>
          <a:lstStyle/>
          <a:p>
            <a:pPr eaLnBrk="1" hangingPunct="1">
              <a:lnSpc>
                <a:spcPct val="80000"/>
              </a:lnSpc>
            </a:pPr>
            <a:r>
              <a:rPr lang="en-US" sz="1800" dirty="0" smtClean="0">
                <a:effectLst/>
              </a:rPr>
              <a:t>In Tulsa County in FY 2011, there were </a:t>
            </a:r>
            <a:r>
              <a:rPr lang="en-US" sz="1800" dirty="0" smtClean="0"/>
              <a:t>4,362</a:t>
            </a:r>
            <a:r>
              <a:rPr lang="en-US" sz="1800" dirty="0" smtClean="0">
                <a:effectLst/>
              </a:rPr>
              <a:t> reports of child abuse and/or neglect accepted for investigation or assessment.  6,526 children were involved in these reports (duplicated count).  </a:t>
            </a:r>
          </a:p>
          <a:p>
            <a:pPr eaLnBrk="1" hangingPunct="1">
              <a:lnSpc>
                <a:spcPct val="80000"/>
              </a:lnSpc>
            </a:pPr>
            <a:endParaRPr lang="en-US" sz="1800" dirty="0" smtClean="0">
              <a:effectLst/>
            </a:endParaRPr>
          </a:p>
          <a:p>
            <a:pPr eaLnBrk="1" hangingPunct="1">
              <a:lnSpc>
                <a:spcPct val="80000"/>
              </a:lnSpc>
            </a:pPr>
            <a:r>
              <a:rPr lang="en-US" sz="1800" dirty="0" smtClean="0">
                <a:effectLst/>
              </a:rPr>
              <a:t>1,023 children were confirmed victims of child abuse and/or neglect.  115 were abused, </a:t>
            </a:r>
            <a:r>
              <a:rPr lang="en-US" sz="1800" dirty="0" smtClean="0"/>
              <a:t>785</a:t>
            </a:r>
            <a:r>
              <a:rPr lang="en-US" sz="1800" dirty="0" smtClean="0">
                <a:effectLst/>
              </a:rPr>
              <a:t> were neglected, 123 were victims of both abuse and neglect.</a:t>
            </a:r>
          </a:p>
          <a:p>
            <a:pPr eaLnBrk="1" hangingPunct="1">
              <a:lnSpc>
                <a:spcPct val="80000"/>
              </a:lnSpc>
            </a:pPr>
            <a:endParaRPr lang="en-US" sz="1800" dirty="0" smtClean="0">
              <a:effectLst/>
            </a:endParaRPr>
          </a:p>
          <a:p>
            <a:pPr eaLnBrk="1" hangingPunct="1">
              <a:lnSpc>
                <a:spcPct val="80000"/>
              </a:lnSpc>
            </a:pPr>
            <a:r>
              <a:rPr lang="en-US" sz="1800" dirty="0" smtClean="0"/>
              <a:t>Nearly 7 of every 1,000 children in Tulsa County are victims of abuse and/or neglect.  In Oklahoma, the rate is just under 9 of every 1,000 children.</a:t>
            </a:r>
            <a:endParaRPr lang="en-US" sz="1800" dirty="0" smtClean="0">
              <a:effectLst/>
            </a:endParaRPr>
          </a:p>
          <a:p>
            <a:pPr eaLnBrk="1" hangingPunct="1">
              <a:lnSpc>
                <a:spcPct val="80000"/>
              </a:lnSpc>
            </a:pPr>
            <a:endParaRPr lang="en-US" sz="1800" dirty="0" smtClean="0">
              <a:effectLst/>
            </a:endParaRPr>
          </a:p>
          <a:p>
            <a:pPr eaLnBrk="1" hangingPunct="1">
              <a:lnSpc>
                <a:spcPct val="80000"/>
              </a:lnSpc>
            </a:pPr>
            <a:r>
              <a:rPr lang="en-US" sz="1800" dirty="0" smtClean="0">
                <a:effectLst/>
              </a:rPr>
              <a:t>Oklahoma ranks #35 in the nation in the rate of children who are victims of abuse and/or neglect.</a:t>
            </a:r>
          </a:p>
          <a:p>
            <a:pPr eaLnBrk="1" hangingPunct="1">
              <a:lnSpc>
                <a:spcPct val="80000"/>
              </a:lnSpc>
            </a:pPr>
            <a:endParaRPr lang="en-US" sz="1800" dirty="0" smtClean="0">
              <a:effectLst/>
            </a:endParaRPr>
          </a:p>
          <a:p>
            <a:pPr>
              <a:lnSpc>
                <a:spcPct val="80000"/>
              </a:lnSpc>
            </a:pPr>
            <a:r>
              <a:rPr lang="en-US" sz="1800" dirty="0" smtClean="0">
                <a:effectLst/>
              </a:rPr>
              <a:t>Parents make up 77.3% of all perpetrators, followed by </a:t>
            </a:r>
            <a:r>
              <a:rPr lang="en-US" sz="1800" dirty="0" smtClean="0"/>
              <a:t>“no relation” at 6.3%, step-parents </a:t>
            </a:r>
            <a:r>
              <a:rPr lang="en-US" sz="1800" dirty="0" smtClean="0">
                <a:effectLst/>
              </a:rPr>
              <a:t>at 6.2%, and grandparents at 3.3%.</a:t>
            </a:r>
          </a:p>
          <a:p>
            <a:pPr eaLnBrk="1" hangingPunct="1">
              <a:lnSpc>
                <a:spcPct val="80000"/>
              </a:lnSpc>
            </a:pPr>
            <a:endParaRPr lang="en-US" sz="1800" dirty="0" smtClean="0">
              <a:effectLst/>
            </a:endParaRPr>
          </a:p>
          <a:p>
            <a:pPr eaLnBrk="1" hangingPunct="1">
              <a:lnSpc>
                <a:spcPct val="80000"/>
              </a:lnSpc>
            </a:pPr>
            <a:r>
              <a:rPr lang="en-US" sz="1800" dirty="0" smtClean="0">
                <a:effectLst/>
              </a:rPr>
              <a:t>Substance abuse is a major contributing factor to child neglect.</a:t>
            </a:r>
          </a:p>
        </p:txBody>
      </p:sp>
      <p:sp>
        <p:nvSpPr>
          <p:cNvPr id="74757" name="Text Box 6"/>
          <p:cNvSpPr txBox="1">
            <a:spLocks noChangeArrowheads="1"/>
          </p:cNvSpPr>
          <p:nvPr/>
        </p:nvSpPr>
        <p:spPr bwMode="auto">
          <a:xfrm>
            <a:off x="2514600" y="6583363"/>
            <a:ext cx="4316413" cy="274637"/>
          </a:xfrm>
          <a:prstGeom prst="rect">
            <a:avLst/>
          </a:prstGeom>
          <a:noFill/>
          <a:ln w="9525">
            <a:noFill/>
            <a:miter lim="800000"/>
            <a:headEnd/>
            <a:tailEnd/>
          </a:ln>
        </p:spPr>
        <p:txBody>
          <a:bodyPr wrap="none">
            <a:spAutoFit/>
          </a:bodyPr>
          <a:lstStyle/>
          <a:p>
            <a:pPr eaLnBrk="0" hangingPunct="0"/>
            <a:r>
              <a:rPr lang="en-US" sz="1200" i="1">
                <a:solidFill>
                  <a:srgbClr val="000000"/>
                </a:solidFill>
              </a:rPr>
              <a:t>Prepared by the Community Service Council of Greater Tulsa</a:t>
            </a:r>
          </a:p>
        </p:txBody>
      </p:sp>
      <p:sp>
        <p:nvSpPr>
          <p:cNvPr id="6"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2"/>
          <p:cNvGraphicFramePr>
            <a:graphicFrameLocks noChangeAspect="1"/>
          </p:cNvGraphicFramePr>
          <p:nvPr>
            <p:extLst>
              <p:ext uri="{D42A27DB-BD31-4B8C-83A1-F6EECF244321}">
                <p14:modId xmlns:p14="http://schemas.microsoft.com/office/powerpoint/2010/main" val="1413016881"/>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47139" name="Presentation" r:id="rId4" imgW="5394960" imgH="4056840" progId="HGW.Pres.4">
                  <p:embed/>
                </p:oleObj>
              </mc:Choice>
              <mc:Fallback>
                <p:oleObj name="Presentation" r:id="rId4" imgW="5394960" imgH="4056840" progId="HGW.Pres.4">
                  <p:embed/>
                  <p:pic>
                    <p:nvPicPr>
                      <p:cNvPr id="0"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6"/>
          <p:cNvGraphicFramePr>
            <a:graphicFrameLocks noChangeAspect="1"/>
          </p:cNvGraphicFramePr>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49183" name="Presentation" r:id="rId4" imgW="5394960" imgH="4056840" progId="HGW.Pres.4">
                  <p:embed/>
                </p:oleObj>
              </mc:Choice>
              <mc:Fallback>
                <p:oleObj name="Presentation" r:id="rId4" imgW="5394960" imgH="4056840" progId="HGW.Pres.4">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3"/>
          <p:cNvGraphicFramePr>
            <a:graphicFrameLocks noChangeAspect="1"/>
          </p:cNvGraphicFramePr>
          <p:nvPr>
            <p:extLst>
              <p:ext uri="{D42A27DB-BD31-4B8C-83A1-F6EECF244321}">
                <p14:modId xmlns:p14="http://schemas.microsoft.com/office/powerpoint/2010/main" val="1160068428"/>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146913" name="Presentation" r:id="rId4" imgW="5394960" imgH="4056840" progId="HGW.Pres.4">
                  <p:embed/>
                </p:oleObj>
              </mc:Choice>
              <mc:Fallback>
                <p:oleObj name="Presentation" r:id="rId4" imgW="5394960" imgH="4056840" progId="HGW.Pres.4">
                  <p:embed/>
                  <p:pic>
                    <p:nvPicPr>
                      <p:cNvPr id="0"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7"/>
          <p:cNvGraphicFramePr>
            <a:graphicFrameLocks noChangeAspect="1"/>
          </p:cNvGraphicFramePr>
          <p:nvPr>
            <p:extLst>
              <p:ext uri="{D42A27DB-BD31-4B8C-83A1-F6EECF244321}">
                <p14:modId xmlns:p14="http://schemas.microsoft.com/office/powerpoint/2010/main" val="744385208"/>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878625" name="Presentation" r:id="rId4" imgW="5394960" imgH="4056840" progId="HGW.Pres.4">
                  <p:embed/>
                </p:oleObj>
              </mc:Choice>
              <mc:Fallback>
                <p:oleObj name="Presentation" r:id="rId4" imgW="5394960" imgH="4056840" progId="HGW.Pres.4">
                  <p:embed/>
                  <p:pic>
                    <p:nvPicPr>
                      <p:cNvPr id="0"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9"/>
          <p:cNvGraphicFramePr>
            <a:graphicFrameLocks noChangeAspect="1"/>
          </p:cNvGraphicFramePr>
          <p:nvPr>
            <p:extLst>
              <p:ext uri="{D42A27DB-BD31-4B8C-83A1-F6EECF244321}">
                <p14:modId xmlns:p14="http://schemas.microsoft.com/office/powerpoint/2010/main" val="1361636613"/>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879647" name="Presentation" r:id="rId4" imgW="5394960" imgH="4056840" progId="HGW.Pres.4">
                  <p:embed/>
                </p:oleObj>
              </mc:Choice>
              <mc:Fallback>
                <p:oleObj name="Presentation" r:id="rId4" imgW="5394960" imgH="4056840" progId="HGW.Pres.4">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4"/>
          <p:cNvGraphicFramePr>
            <a:graphicFrameLocks noChangeAspect="1"/>
          </p:cNvGraphicFramePr>
          <p:nvPr>
            <p:extLst>
              <p:ext uri="{D42A27DB-BD31-4B8C-83A1-F6EECF244321}">
                <p14:modId xmlns:p14="http://schemas.microsoft.com/office/powerpoint/2010/main" val="2696453970"/>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851999" name="Presentation" r:id="rId4" imgW="5394960" imgH="4056840" progId="HGW.Pres.4">
                  <p:embed/>
                </p:oleObj>
              </mc:Choice>
              <mc:Fallback>
                <p:oleObj name="Presentation" r:id="rId4" imgW="5394960" imgH="4056840" progId="HGW.Pres.4">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4"/>
          <p:cNvGraphicFramePr>
            <a:graphicFrameLocks noChangeAspect="1"/>
          </p:cNvGraphicFramePr>
          <p:nvPr>
            <p:extLst>
              <p:ext uri="{D42A27DB-BD31-4B8C-83A1-F6EECF244321}">
                <p14:modId xmlns:p14="http://schemas.microsoft.com/office/powerpoint/2010/main" val="2845910865"/>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853024" name="Presentation" r:id="rId4" imgW="5394960" imgH="4056840" progId="HGW.Pres.4">
                  <p:embed/>
                </p:oleObj>
              </mc:Choice>
              <mc:Fallback>
                <p:oleObj name="Presentation" r:id="rId4" imgW="5394960" imgH="4056840" progId="HGW.Pres.4">
                  <p:embed/>
                  <p:pic>
                    <p:nvPicPr>
                      <p:cNvPr id="0" name="Picture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4"/>
          <p:cNvGraphicFramePr>
            <a:graphicFrameLocks noChangeAspect="1"/>
          </p:cNvGraphicFramePr>
          <p:nvPr>
            <p:extLst>
              <p:ext uri="{D42A27DB-BD31-4B8C-83A1-F6EECF244321}">
                <p14:modId xmlns:p14="http://schemas.microsoft.com/office/powerpoint/2010/main" val="1794154330"/>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854047" name="Presentation" r:id="rId4" imgW="5394960" imgH="4056840" progId="HGW.Pres.4">
                  <p:embed/>
                </p:oleObj>
              </mc:Choice>
              <mc:Fallback>
                <p:oleObj name="Presentation" r:id="rId4" imgW="5394960" imgH="4056840" progId="HGW.Pres.4">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426" name="Object 2"/>
          <p:cNvGraphicFramePr>
            <a:graphicFrameLocks noChangeAspect="1"/>
          </p:cNvGraphicFramePr>
          <p:nvPr>
            <p:extLst>
              <p:ext uri="{D42A27DB-BD31-4B8C-83A1-F6EECF244321}">
                <p14:modId xmlns:p14="http://schemas.microsoft.com/office/powerpoint/2010/main" val="2979645979"/>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1154094" name="Presentation" r:id="rId4" imgW="5394960" imgH="4056840" progId="HGW.Pres.4">
                  <p:embed/>
                </p:oleObj>
              </mc:Choice>
              <mc:Fallback>
                <p:oleObj name="Presentation" r:id="rId4" imgW="5394960" imgH="4056840" progId="HGW.Pres.4">
                  <p:embed/>
                  <p:pic>
                    <p:nvPicPr>
                      <p:cNvPr id="0" name="Picture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9"/>
          <p:cNvSpPr txBox="1">
            <a:spLocks noChangeArrowheads="1"/>
          </p:cNvSpPr>
          <p:nvPr/>
        </p:nvSpPr>
        <p:spPr bwMode="auto">
          <a:xfrm rot="-5400000">
            <a:off x="-3266295" y="3244334"/>
            <a:ext cx="6858000" cy="369332"/>
          </a:xfrm>
          <a:prstGeom prst="rect">
            <a:avLst/>
          </a:prstGeom>
          <a:noFill/>
          <a:ln w="12700" cap="sq">
            <a:noFill/>
            <a:miter lim="800000"/>
            <a:headEnd type="none" w="sm" len="sm"/>
            <a:tailEnd type="none" w="sm" len="sm"/>
          </a:ln>
        </p:spPr>
        <p:txBody>
          <a:bodyPr wrap="square">
            <a:spAutoFit/>
          </a:bodyPr>
          <a:lstStyle/>
          <a:p>
            <a:pPr algn="ctr">
              <a:defRPr/>
            </a:pPr>
            <a:r>
              <a:rPr lang="en-US" b="1" spc="600" dirty="0" smtClean="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rPr>
              <a:t>HEALTH INDICATORS</a:t>
            </a:r>
            <a:endParaRPr lang="en-US" b="1" spc="600" dirty="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ChangeArrowheads="1"/>
          </p:cNvSpPr>
          <p:nvPr/>
        </p:nvSpPr>
        <p:spPr bwMode="auto">
          <a:xfrm>
            <a:off x="2514600" y="6583363"/>
            <a:ext cx="4316413" cy="274637"/>
          </a:xfrm>
          <a:prstGeom prst="rect">
            <a:avLst/>
          </a:prstGeom>
          <a:noFill/>
          <a:ln w="9525">
            <a:noFill/>
            <a:miter lim="800000"/>
            <a:headEnd/>
            <a:tailEnd/>
          </a:ln>
        </p:spPr>
        <p:txBody>
          <a:bodyPr wrap="none">
            <a:spAutoFit/>
          </a:bodyPr>
          <a:lstStyle/>
          <a:p>
            <a:pPr eaLnBrk="0" hangingPunct="0"/>
            <a:r>
              <a:rPr lang="en-US" sz="1200" i="1">
                <a:solidFill>
                  <a:srgbClr val="000000"/>
                </a:solidFill>
              </a:rPr>
              <a:t>Prepared by the Community Service Council of Greater Tulsa</a:t>
            </a:r>
          </a:p>
        </p:txBody>
      </p:sp>
      <p:sp>
        <p:nvSpPr>
          <p:cNvPr id="40964" name="Rectangle 3"/>
          <p:cNvSpPr>
            <a:spLocks noChangeArrowheads="1"/>
          </p:cNvSpPr>
          <p:nvPr/>
        </p:nvSpPr>
        <p:spPr bwMode="auto">
          <a:xfrm>
            <a:off x="0" y="0"/>
            <a:ext cx="381000" cy="6858000"/>
          </a:xfrm>
          <a:prstGeom prst="rect">
            <a:avLst/>
          </a:prstGeom>
          <a:solidFill>
            <a:srgbClr val="B2B2B2"/>
          </a:solidFill>
          <a:ln w="9525">
            <a:noFill/>
            <a:miter lim="800000"/>
            <a:headEnd type="none" w="sm" len="sm"/>
            <a:tailEnd type="none" w="sm" len="sm"/>
          </a:ln>
        </p:spPr>
        <p:txBody>
          <a:bodyPr wrap="none" anchor="ctr"/>
          <a:lstStyle/>
          <a:p>
            <a:pPr eaLnBrk="0" hangingPunct="0"/>
            <a:endParaRPr lang="en-US"/>
          </a:p>
        </p:txBody>
      </p:sp>
      <p:graphicFrame>
        <p:nvGraphicFramePr>
          <p:cNvPr id="40962" name="Object 5"/>
          <p:cNvGraphicFramePr>
            <a:graphicFrameLocks noChangeAspect="1"/>
          </p:cNvGraphicFramePr>
          <p:nvPr>
            <p:extLst>
              <p:ext uri="{D42A27DB-BD31-4B8C-83A1-F6EECF244321}">
                <p14:modId xmlns:p14="http://schemas.microsoft.com/office/powerpoint/2010/main" val="1414324311"/>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086508" name="Presentation" r:id="rId4" imgW="5394960" imgH="4056840" progId="HGW.Pres.4">
                  <p:embed/>
                </p:oleObj>
              </mc:Choice>
              <mc:Fallback>
                <p:oleObj name="Presentation" r:id="rId4" imgW="5394960" imgH="4056840" progId="HGW.Pres.4">
                  <p:embed/>
                  <p:pic>
                    <p:nvPicPr>
                      <p:cNvPr id="0"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5" name="Text Box 8"/>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a:solidFill>
                  <a:srgbClr val="4D4D4D"/>
                </a:solidFill>
                <a:latin typeface="Times New Roman" pitchFamily="18" charset="0"/>
              </a:rPr>
              <a:t>Crime &amp; Incarceration</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6" name="Object 7"/>
          <p:cNvGraphicFramePr>
            <a:graphicFrameLocks noChangeAspect="1"/>
          </p:cNvGraphicFramePr>
          <p:nvPr>
            <p:extLst>
              <p:ext uri="{D42A27DB-BD31-4B8C-83A1-F6EECF244321}">
                <p14:modId xmlns:p14="http://schemas.microsoft.com/office/powerpoint/2010/main" val="3389141351"/>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1147946" name="Presentation" r:id="rId4" imgW="5394960" imgH="4056840" progId="HGW.Pres.4">
                  <p:embed/>
                </p:oleObj>
              </mc:Choice>
              <mc:Fallback>
                <p:oleObj name="Presentation" r:id="rId4" imgW="5394960" imgH="4056840" progId="HGW.Pres.4">
                  <p:embed/>
                  <p:pic>
                    <p:nvPicPr>
                      <p:cNvPr id="0"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9"/>
          <p:cNvSpPr txBox="1">
            <a:spLocks noChangeArrowheads="1"/>
          </p:cNvSpPr>
          <p:nvPr/>
        </p:nvSpPr>
        <p:spPr bwMode="auto">
          <a:xfrm rot="-5400000">
            <a:off x="-3266295" y="3244334"/>
            <a:ext cx="6858000" cy="369332"/>
          </a:xfrm>
          <a:prstGeom prst="rect">
            <a:avLst/>
          </a:prstGeom>
          <a:noFill/>
          <a:ln w="12700" cap="sq">
            <a:noFill/>
            <a:miter lim="800000"/>
            <a:headEnd type="none" w="sm" len="sm"/>
            <a:tailEnd type="none" w="sm" len="sm"/>
          </a:ln>
        </p:spPr>
        <p:txBody>
          <a:bodyPr wrap="square">
            <a:spAutoFit/>
          </a:bodyPr>
          <a:lstStyle/>
          <a:p>
            <a:pPr algn="ctr">
              <a:defRPr/>
            </a:pPr>
            <a:r>
              <a:rPr lang="en-US" b="1" spc="600" dirty="0" smtClean="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rPr>
              <a:t>HEALTH INDICATORS</a:t>
            </a:r>
            <a:endParaRPr lang="en-US" b="1" spc="600" dirty="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0" name="Object 3"/>
          <p:cNvGraphicFramePr>
            <a:graphicFrameLocks noChangeAspect="1"/>
          </p:cNvGraphicFramePr>
          <p:nvPr>
            <p:extLst>
              <p:ext uri="{D42A27DB-BD31-4B8C-83A1-F6EECF244321}">
                <p14:modId xmlns:p14="http://schemas.microsoft.com/office/powerpoint/2010/main" val="611418805"/>
              </p:ext>
            </p:extLst>
          </p:nvPr>
        </p:nvGraphicFramePr>
        <p:xfrm>
          <a:off x="0" y="-17463"/>
          <a:ext cx="9144000" cy="6875463"/>
        </p:xfrm>
        <a:graphic>
          <a:graphicData uri="http://schemas.openxmlformats.org/presentationml/2006/ole">
            <mc:AlternateContent xmlns:mc="http://schemas.openxmlformats.org/markup-compatibility/2006">
              <mc:Choice xmlns:v="urn:schemas-microsoft-com:vml" Requires="v">
                <p:oleObj spid="_x0000_s1148970" name="Presentation" r:id="rId4" imgW="5394960" imgH="4056840" progId="HGW.Pres.4">
                  <p:embed/>
                </p:oleObj>
              </mc:Choice>
              <mc:Fallback>
                <p:oleObj name="Presentation" r:id="rId4" imgW="5394960" imgH="4056840" progId="HGW.Pres.4">
                  <p:embed/>
                  <p:pic>
                    <p:nvPicPr>
                      <p:cNvPr id="0"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9"/>
          <p:cNvSpPr txBox="1">
            <a:spLocks noChangeArrowheads="1"/>
          </p:cNvSpPr>
          <p:nvPr/>
        </p:nvSpPr>
        <p:spPr bwMode="auto">
          <a:xfrm rot="-5400000">
            <a:off x="-3266295" y="3244334"/>
            <a:ext cx="6858000" cy="369332"/>
          </a:xfrm>
          <a:prstGeom prst="rect">
            <a:avLst/>
          </a:prstGeom>
          <a:noFill/>
          <a:ln w="12700" cap="sq">
            <a:noFill/>
            <a:miter lim="800000"/>
            <a:headEnd type="none" w="sm" len="sm"/>
            <a:tailEnd type="none" w="sm" len="sm"/>
          </a:ln>
        </p:spPr>
        <p:txBody>
          <a:bodyPr wrap="square">
            <a:spAutoFit/>
          </a:bodyPr>
          <a:lstStyle/>
          <a:p>
            <a:pPr algn="ctr">
              <a:defRPr/>
            </a:pPr>
            <a:r>
              <a:rPr lang="en-US" b="1" spc="600" dirty="0" smtClean="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rPr>
              <a:t>HEALTH INDICATORS</a:t>
            </a:r>
            <a:endParaRPr lang="en-US" b="1" spc="600" dirty="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Object 7"/>
          <p:cNvGraphicFramePr>
            <a:graphicFrameLocks noChangeAspect="1"/>
          </p:cNvGraphicFramePr>
          <p:nvPr>
            <p:extLst>
              <p:ext uri="{D42A27DB-BD31-4B8C-83A1-F6EECF244321}">
                <p14:modId xmlns:p14="http://schemas.microsoft.com/office/powerpoint/2010/main" val="3151892245"/>
              </p:ext>
            </p:extLst>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spid="_x0000_s1149993" name="Presentation" r:id="rId4" imgW="5394960" imgH="4056840" progId="HGW.Pres.4">
                  <p:embed/>
                </p:oleObj>
              </mc:Choice>
              <mc:Fallback>
                <p:oleObj name="Presentation" r:id="rId4" imgW="5394960" imgH="4056840" progId="HGW.Pres.4">
                  <p:embed/>
                  <p:pic>
                    <p:nvPicPr>
                      <p:cNvPr id="0" name="Picture 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9"/>
          <p:cNvSpPr txBox="1">
            <a:spLocks noChangeArrowheads="1"/>
          </p:cNvSpPr>
          <p:nvPr/>
        </p:nvSpPr>
        <p:spPr bwMode="auto">
          <a:xfrm rot="-5400000">
            <a:off x="-3266295" y="3244334"/>
            <a:ext cx="6858000" cy="369332"/>
          </a:xfrm>
          <a:prstGeom prst="rect">
            <a:avLst/>
          </a:prstGeom>
          <a:noFill/>
          <a:ln w="12700" cap="sq">
            <a:noFill/>
            <a:miter lim="800000"/>
            <a:headEnd type="none" w="sm" len="sm"/>
            <a:tailEnd type="none" w="sm" len="sm"/>
          </a:ln>
        </p:spPr>
        <p:txBody>
          <a:bodyPr wrap="square">
            <a:spAutoFit/>
          </a:bodyPr>
          <a:lstStyle/>
          <a:p>
            <a:pPr algn="ctr">
              <a:defRPr/>
            </a:pPr>
            <a:r>
              <a:rPr lang="en-US" b="1" spc="600" dirty="0" smtClean="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rPr>
              <a:t>HEALTH INDICATORS</a:t>
            </a:r>
            <a:endParaRPr lang="en-US" b="1" spc="600" dirty="0">
              <a:ln w="900" cmpd="sng">
                <a:solidFill>
                  <a:schemeClr val="accent1">
                    <a:satMod val="190000"/>
                    <a:alpha val="55000"/>
                  </a:schemeClr>
                </a:solidFill>
                <a:prstDash val="solid"/>
              </a:ln>
              <a:solidFill>
                <a:schemeClr val="accent1">
                  <a:satMod val="200000"/>
                  <a:tint val="3000"/>
                </a:schemeClr>
              </a:solidFill>
              <a:effectLst>
                <a:outerShdw blurRad="50800" dist="38100" dir="2700000" algn="tl" rotWithShape="0">
                  <a:prstClr val="black">
                    <a:alpha val="40000"/>
                  </a:prstClr>
                </a:outerShdw>
              </a:effectLst>
              <a:latin typeface="Bradley Hand ITC" pitchFamily="66"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Rectangle 2"/>
          <p:cNvSpPr>
            <a:spLocks noGrp="1" noChangeArrowheads="1"/>
          </p:cNvSpPr>
          <p:nvPr>
            <p:ph type="title"/>
          </p:nvPr>
        </p:nvSpPr>
        <p:spPr>
          <a:xfrm>
            <a:off x="457200" y="609600"/>
            <a:ext cx="8686800" cy="838200"/>
          </a:xfrm>
        </p:spPr>
        <p:txBody>
          <a:bodyPr>
            <a:normAutofit fontScale="90000"/>
          </a:bodyPr>
          <a:lstStyle/>
          <a:p>
            <a:pPr eaLnBrk="1" hangingPunct="1"/>
            <a:r>
              <a:rPr lang="en-US" sz="4000" b="1" dirty="0" smtClean="0"/>
              <a:t>Adverse Childhood Experiences</a:t>
            </a:r>
            <a:br>
              <a:rPr lang="en-US" sz="4000" b="1" dirty="0" smtClean="0"/>
            </a:br>
            <a:r>
              <a:rPr lang="en-US" sz="4000" b="1" dirty="0" err="1" smtClean="0"/>
              <a:t>tulsa</a:t>
            </a:r>
            <a:r>
              <a:rPr lang="en-US" sz="4000" b="1" dirty="0" smtClean="0"/>
              <a:t> County Rankings</a:t>
            </a:r>
          </a:p>
        </p:txBody>
      </p:sp>
      <p:sp>
        <p:nvSpPr>
          <p:cNvPr id="1002499" name="Rectangle 3"/>
          <p:cNvSpPr>
            <a:spLocks noGrp="1" noChangeArrowheads="1"/>
          </p:cNvSpPr>
          <p:nvPr>
            <p:ph idx="1"/>
          </p:nvPr>
        </p:nvSpPr>
        <p:spPr>
          <a:xfrm>
            <a:off x="914400" y="2133600"/>
            <a:ext cx="7696200" cy="4152900"/>
          </a:xfrm>
        </p:spPr>
        <p:txBody>
          <a:bodyPr>
            <a:normAutofit lnSpcReduction="10000"/>
          </a:bodyPr>
          <a:lstStyle/>
          <a:p>
            <a:pPr>
              <a:lnSpc>
                <a:spcPct val="80000"/>
              </a:lnSpc>
            </a:pPr>
            <a:r>
              <a:rPr lang="en-US" sz="2400" dirty="0" smtClean="0"/>
              <a:t>Parental separation or divorce 	            	49</a:t>
            </a:r>
          </a:p>
          <a:p>
            <a:pPr>
              <a:lnSpc>
                <a:spcPct val="80000"/>
              </a:lnSpc>
            </a:pPr>
            <a:r>
              <a:rPr lang="en-US" sz="2400" dirty="0" smtClean="0"/>
              <a:t>Incarcerated household member	          		76</a:t>
            </a:r>
          </a:p>
          <a:p>
            <a:pPr>
              <a:lnSpc>
                <a:spcPct val="80000"/>
              </a:lnSpc>
            </a:pPr>
            <a:r>
              <a:rPr lang="en-US" sz="2400" dirty="0" smtClean="0"/>
              <a:t>Mentally ill household member	            	77</a:t>
            </a:r>
          </a:p>
          <a:p>
            <a:pPr>
              <a:lnSpc>
                <a:spcPct val="80000"/>
              </a:lnSpc>
            </a:pPr>
            <a:r>
              <a:rPr lang="en-US" sz="2400" dirty="0" smtClean="0"/>
              <a:t>Substance abusing household member   	76*</a:t>
            </a:r>
          </a:p>
          <a:p>
            <a:pPr>
              <a:lnSpc>
                <a:spcPct val="80000"/>
              </a:lnSpc>
            </a:pPr>
            <a:r>
              <a:rPr lang="en-US" sz="2400" dirty="0" smtClean="0"/>
              <a:t>Violence against mother                         		57</a:t>
            </a:r>
          </a:p>
          <a:p>
            <a:pPr>
              <a:lnSpc>
                <a:spcPct val="80000"/>
              </a:lnSpc>
            </a:pPr>
            <a:r>
              <a:rPr lang="en-US" sz="2400" dirty="0" smtClean="0"/>
              <a:t>Psychological, physical &amp; sexual abuse 		12</a:t>
            </a:r>
          </a:p>
          <a:p>
            <a:pPr>
              <a:lnSpc>
                <a:spcPct val="80000"/>
              </a:lnSpc>
            </a:pPr>
            <a:r>
              <a:rPr lang="en-US" sz="2400" dirty="0" smtClean="0"/>
              <a:t>Emotional &amp; physical neglect                    	  4</a:t>
            </a:r>
          </a:p>
          <a:p>
            <a:pPr>
              <a:lnSpc>
                <a:spcPct val="80000"/>
              </a:lnSpc>
              <a:buNone/>
            </a:pPr>
            <a:endParaRPr lang="en-US" sz="2400" dirty="0" smtClean="0"/>
          </a:p>
          <a:p>
            <a:pPr>
              <a:lnSpc>
                <a:spcPct val="80000"/>
              </a:lnSpc>
              <a:buNone/>
            </a:pPr>
            <a:r>
              <a:rPr lang="en-US" sz="2400" dirty="0" smtClean="0"/>
              <a:t>Overall ranking	                                        	31</a:t>
            </a:r>
          </a:p>
          <a:p>
            <a:pPr eaLnBrk="1" hangingPunct="1">
              <a:lnSpc>
                <a:spcPct val="80000"/>
              </a:lnSpc>
              <a:buFont typeface="Wingdings" pitchFamily="2" charset="2"/>
              <a:buNone/>
            </a:pPr>
            <a:endParaRPr lang="en-US" sz="1400" dirty="0" smtClean="0"/>
          </a:p>
          <a:p>
            <a:pPr algn="ctr" eaLnBrk="1" hangingPunct="1">
              <a:lnSpc>
                <a:spcPct val="80000"/>
              </a:lnSpc>
              <a:buFont typeface="Wingdings" pitchFamily="2" charset="2"/>
              <a:buNone/>
            </a:pPr>
            <a:r>
              <a:rPr lang="en-US" sz="2400" dirty="0" smtClean="0"/>
              <a:t>Rankings: 1 = best, 77 = worst</a:t>
            </a:r>
            <a:endParaRPr lang="en-US" sz="1400" dirty="0" smtClean="0"/>
          </a:p>
          <a:p>
            <a:pPr eaLnBrk="1" hangingPunct="1">
              <a:lnSpc>
                <a:spcPct val="80000"/>
              </a:lnSpc>
              <a:buFont typeface="Wingdings" pitchFamily="2" charset="2"/>
              <a:buNone/>
            </a:pPr>
            <a:r>
              <a:rPr lang="en-US" sz="1400" dirty="0" smtClean="0"/>
              <a:t>*Indicates a tie with at least one other county</a:t>
            </a:r>
            <a:r>
              <a:rPr lang="en-US" sz="2400" dirty="0" smtClean="0"/>
              <a:t>		</a:t>
            </a:r>
          </a:p>
        </p:txBody>
      </p:sp>
      <p:sp>
        <p:nvSpPr>
          <p:cNvPr id="80900" name="Text Box 4"/>
          <p:cNvSpPr txBox="1">
            <a:spLocks noChangeArrowheads="1"/>
          </p:cNvSpPr>
          <p:nvPr/>
        </p:nvSpPr>
        <p:spPr bwMode="auto">
          <a:xfrm>
            <a:off x="685800" y="6248400"/>
            <a:ext cx="6934200" cy="461665"/>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sz="1200" dirty="0"/>
              <a:t>Source:  Oklahoma </a:t>
            </a:r>
            <a:r>
              <a:rPr lang="en-US" sz="1200" dirty="0" smtClean="0"/>
              <a:t>2009 KIDS </a:t>
            </a:r>
            <a:r>
              <a:rPr lang="en-US" sz="1200" dirty="0"/>
              <a:t>COUNT </a:t>
            </a:r>
            <a:r>
              <a:rPr lang="en-US" sz="1200" dirty="0" err="1" smtClean="0"/>
              <a:t>Factbook</a:t>
            </a:r>
            <a:r>
              <a:rPr lang="en-US" sz="1200" dirty="0" smtClean="0"/>
              <a:t> (2005-2007 rankings), </a:t>
            </a:r>
            <a:r>
              <a:rPr lang="en-US" sz="1200" dirty="0"/>
              <a:t>Oklahoma Institute for Child Advocacy</a:t>
            </a:r>
          </a:p>
        </p:txBody>
      </p:sp>
      <p:sp>
        <p:nvSpPr>
          <p:cNvPr id="6" name="Text Box 9"/>
          <p:cNvSpPr txBox="1">
            <a:spLocks noChangeArrowheads="1"/>
          </p:cNvSpPr>
          <p:nvPr/>
        </p:nvSpPr>
        <p:spPr bwMode="auto">
          <a:xfrm rot="-5400000">
            <a:off x="-2713037" y="3230562"/>
            <a:ext cx="5791200" cy="396875"/>
          </a:xfrm>
          <a:prstGeom prst="rect">
            <a:avLst/>
          </a:prstGeom>
          <a:noFill/>
          <a:ln w="12700" cap="sq">
            <a:noFill/>
            <a:miter lim="800000"/>
            <a:headEnd type="none" w="sm" len="sm"/>
            <a:tailEnd type="none" w="sm" len="sm"/>
          </a:ln>
        </p:spPr>
        <p:txBody>
          <a:bodyPr>
            <a:spAutoFit/>
          </a:bodyPr>
          <a:lstStyle/>
          <a:p>
            <a:pPr algn="ctr"/>
            <a:r>
              <a:rPr lang="en-US" sz="2000" i="1" dirty="0">
                <a:solidFill>
                  <a:srgbClr val="4D4D4D"/>
                </a:solidFill>
                <a:latin typeface="+mn-lt"/>
              </a:rPr>
              <a:t>Child Indicators</a:t>
            </a:r>
          </a:p>
        </p:txBody>
      </p:sp>
      <p:cxnSp>
        <p:nvCxnSpPr>
          <p:cNvPr id="8" name="Straight Connector 7"/>
          <p:cNvCxnSpPr/>
          <p:nvPr/>
        </p:nvCxnSpPr>
        <p:spPr>
          <a:xfrm>
            <a:off x="2362200" y="5181600"/>
            <a:ext cx="4724400" cy="0"/>
          </a:xfrm>
          <a:prstGeom prst="line">
            <a:avLst/>
          </a:prstGeom>
          <a:ln w="12700"/>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80" name="Rectangle 4"/>
          <p:cNvSpPr>
            <a:spLocks noGrp="1" noChangeArrowheads="1"/>
          </p:cNvSpPr>
          <p:nvPr>
            <p:ph type="title"/>
          </p:nvPr>
        </p:nvSpPr>
        <p:spPr/>
        <p:txBody>
          <a:bodyPr/>
          <a:lstStyle/>
          <a:p>
            <a:pPr eaLnBrk="1" hangingPunct="1">
              <a:defRPr/>
            </a:pPr>
            <a:r>
              <a:rPr lang="en-US" dirty="0" smtClean="0"/>
              <a:t>…In Summary</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0"/>
            <a:ext cx="8229600" cy="1184825"/>
          </a:xfrm>
        </p:spPr>
        <p:txBody>
          <a:bodyPr>
            <a:noAutofit/>
          </a:bodyPr>
          <a:lstStyle/>
          <a:p>
            <a:pPr algn="l"/>
            <a:r>
              <a:rPr lang="en-US" sz="4400" dirty="0" smtClean="0"/>
              <a:t>Community Profile 2013</a:t>
            </a:r>
            <a:r>
              <a:rPr lang="en-US" sz="2800" dirty="0" smtClean="0"/>
              <a:t/>
            </a:r>
            <a:br>
              <a:rPr lang="en-US" sz="2800" dirty="0" smtClean="0"/>
            </a:br>
            <a:r>
              <a:rPr lang="en-US" sz="2800" dirty="0" err="1" smtClean="0"/>
              <a:t>tulsa</a:t>
            </a:r>
            <a:r>
              <a:rPr lang="en-US" sz="2800" dirty="0" smtClean="0"/>
              <a:t> County</a:t>
            </a:r>
            <a:endParaRPr lang="en-US" sz="3200" dirty="0"/>
          </a:p>
        </p:txBody>
      </p:sp>
      <p:sp>
        <p:nvSpPr>
          <p:cNvPr id="83971" name="Text Box 3"/>
          <p:cNvSpPr txBox="1">
            <a:spLocks noChangeArrowheads="1"/>
          </p:cNvSpPr>
          <p:nvPr/>
        </p:nvSpPr>
        <p:spPr bwMode="auto">
          <a:xfrm>
            <a:off x="2133600" y="3962400"/>
            <a:ext cx="6394450" cy="915988"/>
          </a:xfrm>
          <a:prstGeom prst="rect">
            <a:avLst/>
          </a:prstGeom>
          <a:noFill/>
          <a:ln w="9525">
            <a:noFill/>
            <a:miter lim="800000"/>
            <a:headEnd type="none" w="sm" len="sm"/>
            <a:tailEnd type="none" w="sm" len="sm"/>
          </a:ln>
        </p:spPr>
        <p:txBody>
          <a:bodyPr wrap="none">
            <a:spAutoFit/>
          </a:bodyPr>
          <a:lstStyle/>
          <a:p>
            <a:pPr algn="r" eaLnBrk="0" hangingPunct="0"/>
            <a:r>
              <a:rPr lang="en-US" dirty="0"/>
              <a:t>Prepared by the Community Service Council of Greater Tulsa</a:t>
            </a:r>
          </a:p>
          <a:p>
            <a:pPr algn="r" eaLnBrk="0" hangingPunct="0"/>
            <a:r>
              <a:rPr lang="en-US" dirty="0" smtClean="0"/>
              <a:t>January 2013</a:t>
            </a:r>
            <a:endParaRPr lang="en-US" dirty="0"/>
          </a:p>
          <a:p>
            <a:pPr algn="r" eaLnBrk="0" hangingPunct="0"/>
            <a:endParaRPr lang="en-US" dirty="0"/>
          </a:p>
        </p:txBody>
      </p:sp>
      <p:sp>
        <p:nvSpPr>
          <p:cNvPr id="968708" name="Rectangle 4"/>
          <p:cNvSpPr>
            <a:spLocks noChangeArrowheads="1"/>
          </p:cNvSpPr>
          <p:nvPr/>
        </p:nvSpPr>
        <p:spPr bwMode="auto">
          <a:xfrm>
            <a:off x="2438400" y="2743200"/>
            <a:ext cx="7772400" cy="898525"/>
          </a:xfrm>
          <a:prstGeom prst="rect">
            <a:avLst/>
          </a:prstGeom>
          <a:noFill/>
          <a:ln w="9525">
            <a:noFill/>
            <a:miter lim="800000"/>
            <a:headEnd/>
            <a:tailEnd/>
          </a:ln>
          <a:effectLst/>
        </p:spPr>
        <p:txBody>
          <a:bodyPr anchor="b" anchorCtr="1"/>
          <a:lstStyle/>
          <a:p>
            <a:pPr algn="ctr"/>
            <a:endParaRPr lang="en-US" sz="3600" dirty="0">
              <a:solidFill>
                <a:schemeClr val="tx2"/>
              </a:solidFill>
              <a:effectLst>
                <a:outerShdw blurRad="38100" dist="38100" dir="2700000" algn="tl">
                  <a:srgbClr val="FFFFFF"/>
                </a:outerShdw>
              </a:effectLst>
            </a:endParaRPr>
          </a:p>
        </p:txBody>
      </p:sp>
      <p:sp>
        <p:nvSpPr>
          <p:cNvPr id="6" name="Rectangle 5"/>
          <p:cNvSpPr/>
          <p:nvPr/>
        </p:nvSpPr>
        <p:spPr>
          <a:xfrm>
            <a:off x="3962400" y="4800600"/>
            <a:ext cx="4572000" cy="1754326"/>
          </a:xfrm>
          <a:prstGeom prst="rect">
            <a:avLst/>
          </a:prstGeom>
        </p:spPr>
        <p:txBody>
          <a:bodyPr wrap="square">
            <a:spAutoFit/>
          </a:bodyPr>
          <a:lstStyle/>
          <a:p>
            <a:pPr algn="r" eaLnBrk="1" hangingPunct="1">
              <a:defRPr/>
            </a:pPr>
            <a:r>
              <a:rPr lang="en-US" dirty="0" smtClean="0"/>
              <a:t>…is available on our website:</a:t>
            </a:r>
          </a:p>
          <a:p>
            <a:pPr algn="r" eaLnBrk="1" hangingPunct="1">
              <a:defRPr/>
            </a:pPr>
            <a:r>
              <a:rPr lang="en-US" dirty="0" smtClean="0">
                <a:solidFill>
                  <a:srgbClr val="9900CC"/>
                </a:solidFill>
                <a:effectLst>
                  <a:outerShdw blurRad="38100" dist="38100" dir="2700000" algn="tl">
                    <a:srgbClr val="000000"/>
                  </a:outerShdw>
                </a:effectLst>
                <a:hlinkClick r:id="rId3"/>
              </a:rPr>
              <a:t>www.csctulsa.org</a:t>
            </a:r>
            <a:endParaRPr lang="en-US" dirty="0" smtClean="0">
              <a:solidFill>
                <a:srgbClr val="9900CC"/>
              </a:solidFill>
              <a:effectLst>
                <a:outerShdw blurRad="38100" dist="38100" dir="2700000" algn="tl">
                  <a:srgbClr val="000000"/>
                </a:outerShdw>
              </a:effectLst>
            </a:endParaRPr>
          </a:p>
          <a:p>
            <a:pPr algn="r" eaLnBrk="1" hangingPunct="1">
              <a:defRPr/>
            </a:pPr>
            <a:endParaRPr lang="en-US" dirty="0" smtClean="0">
              <a:solidFill>
                <a:srgbClr val="9900CC"/>
              </a:solidFill>
              <a:effectLst>
                <a:outerShdw blurRad="38100" dist="38100" dir="2700000" algn="tl">
                  <a:srgbClr val="000000"/>
                </a:outerShdw>
              </a:effectLst>
            </a:endParaRPr>
          </a:p>
          <a:p>
            <a:pPr algn="r" eaLnBrk="1" hangingPunct="1">
              <a:defRPr/>
            </a:pPr>
            <a:r>
              <a:rPr lang="en-US" dirty="0" smtClean="0">
                <a:effectLst>
                  <a:outerShdw blurRad="38100" dist="38100" dir="2700000" algn="tl">
                    <a:srgbClr val="000000"/>
                  </a:outerShdw>
                </a:effectLst>
              </a:rPr>
              <a:t>Presentation are available from </a:t>
            </a:r>
          </a:p>
          <a:p>
            <a:pPr algn="r" eaLnBrk="1" hangingPunct="1">
              <a:defRPr/>
            </a:pPr>
            <a:r>
              <a:rPr lang="en-US" dirty="0" smtClean="0">
                <a:effectLst>
                  <a:outerShdw blurRad="38100" dist="38100" dir="2700000" algn="tl">
                    <a:srgbClr val="000000"/>
                  </a:outerShdw>
                </a:effectLst>
              </a:rPr>
              <a:t>Jan Figart</a:t>
            </a:r>
          </a:p>
          <a:p>
            <a:pPr algn="r" eaLnBrk="1" hangingPunct="1">
              <a:defRPr/>
            </a:pPr>
            <a:r>
              <a:rPr lang="en-US" dirty="0" smtClean="0">
                <a:effectLst>
                  <a:outerShdw blurRad="38100" dist="38100" dir="2700000" algn="tl">
                    <a:srgbClr val="000000"/>
                  </a:outerShdw>
                </a:effectLst>
              </a:rPr>
              <a:t>jfigart@csctulsa.org </a:t>
            </a:r>
            <a:endParaRPr lang="en-US" dirty="0">
              <a:effectLst>
                <a:outerShdw blurRad="38100" dist="38100" dir="2700000" algn="tl">
                  <a:srgbClr val="000000"/>
                </a:outerShdw>
              </a:effectLst>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67143</TotalTime>
  <Words>4422</Words>
  <Application>Microsoft Office PowerPoint</Application>
  <PresentationFormat>On-screen Show (4:3)</PresentationFormat>
  <Paragraphs>308</Paragraphs>
  <Slides>45</Slides>
  <Notes>45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Trek</vt:lpstr>
      <vt:lpstr>Presentation</vt:lpstr>
      <vt:lpstr>Community Profile 2013 Tulsa County</vt:lpstr>
      <vt:lpstr>tulsa County</vt:lpstr>
      <vt:lpstr>DEMOGRAPHIC TRENDS</vt:lpstr>
      <vt:lpstr>Demographic Trends</vt:lpstr>
      <vt:lpstr>PowerPoint Presentation</vt:lpstr>
      <vt:lpstr>PowerPoint Presentation</vt:lpstr>
      <vt:lpstr>PowerPoint Presentation</vt:lpstr>
      <vt:lpstr>PowerPoint Presentation</vt:lpstr>
      <vt:lpstr>Economics and Employment</vt:lpstr>
      <vt:lpstr>PowerPoint Presentation</vt:lpstr>
      <vt:lpstr>PowerPoint Presentation</vt:lpstr>
      <vt:lpstr>PowerPoint Presentation</vt:lpstr>
      <vt:lpstr>PowerPoint Presentation</vt:lpstr>
      <vt:lpstr>PowerPoint Presentation</vt:lpstr>
      <vt:lpstr>Child Indicators</vt:lpstr>
      <vt:lpstr>Why are children at risk?</vt:lpstr>
      <vt:lpstr>The Adverse Childhood Experiences (ACE) Study</vt:lpstr>
      <vt:lpstr>The Adverse Childhood Experiences (ACE) Study Pyramid</vt:lpstr>
      <vt:lpstr>Adverse Childhood Experiences…</vt:lpstr>
      <vt:lpstr>…Lead to Health-Risk Behaviors…</vt:lpstr>
      <vt:lpstr>…Which Cause Disease, Disability and Social Problems in Adulthood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Child Abuse &amp; Neglect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Adverse Childhood Experiences tulsa County Rankings</vt:lpstr>
      <vt:lpstr>…In Summary</vt:lpstr>
      <vt:lpstr>Community Profile 2013 tulsa County</vt:lpstr>
    </vt:vector>
  </TitlesOfParts>
  <Company>Community Service Council of Greater Tulsa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Melanie Poulter</dc:creator>
  <cp:lastModifiedBy>Linda Love</cp:lastModifiedBy>
  <cp:revision>1649</cp:revision>
  <dcterms:created xsi:type="dcterms:W3CDTF">2004-01-19T01:50:11Z</dcterms:created>
  <dcterms:modified xsi:type="dcterms:W3CDTF">2013-11-24T16:52:42Z</dcterms:modified>
</cp:coreProperties>
</file>